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56" r:id="rId5"/>
    <p:sldId id="295" r:id="rId6"/>
    <p:sldId id="262" r:id="rId7"/>
    <p:sldId id="257" r:id="rId8"/>
    <p:sldId id="287" r:id="rId9"/>
    <p:sldId id="288" r:id="rId10"/>
    <p:sldId id="258" r:id="rId11"/>
    <p:sldId id="260" r:id="rId12"/>
    <p:sldId id="259" r:id="rId13"/>
    <p:sldId id="308" r:id="rId14"/>
    <p:sldId id="263" r:id="rId15"/>
    <p:sldId id="265" r:id="rId16"/>
    <p:sldId id="264" r:id="rId17"/>
    <p:sldId id="291" r:id="rId18"/>
    <p:sldId id="292" r:id="rId19"/>
    <p:sldId id="266" r:id="rId20"/>
    <p:sldId id="293" r:id="rId21"/>
    <p:sldId id="290" r:id="rId22"/>
    <p:sldId id="294" r:id="rId23"/>
    <p:sldId id="299" r:id="rId24"/>
    <p:sldId id="267" r:id="rId25"/>
    <p:sldId id="268" r:id="rId26"/>
    <p:sldId id="289" r:id="rId27"/>
    <p:sldId id="306" r:id="rId28"/>
    <p:sldId id="307" r:id="rId29"/>
    <p:sldId id="297" r:id="rId30"/>
    <p:sldId id="301" r:id="rId31"/>
    <p:sldId id="298" r:id="rId32"/>
    <p:sldId id="300" r:id="rId33"/>
    <p:sldId id="302" r:id="rId34"/>
    <p:sldId id="269" r:id="rId35"/>
    <p:sldId id="275" r:id="rId36"/>
    <p:sldId id="270" r:id="rId37"/>
    <p:sldId id="271" r:id="rId38"/>
    <p:sldId id="273" r:id="rId39"/>
    <p:sldId id="276" r:id="rId40"/>
    <p:sldId id="304" r:id="rId41"/>
    <p:sldId id="305" r:id="rId42"/>
    <p:sldId id="261" r:id="rId43"/>
    <p:sldId id="277" r:id="rId44"/>
    <p:sldId id="278" r:id="rId45"/>
    <p:sldId id="279" r:id="rId46"/>
    <p:sldId id="280" r:id="rId47"/>
    <p:sldId id="281" r:id="rId48"/>
    <p:sldId id="282" r:id="rId49"/>
    <p:sldId id="283" r:id="rId50"/>
    <p:sldId id="284" r:id="rId51"/>
    <p:sldId id="286" r:id="rId52"/>
    <p:sldId id="3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4" d="100"/>
          <a:sy n="114" d="100"/>
        </p:scale>
        <p:origin x="80"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9B062-D806-425F-8692-A5EF7FC979B9}" type="datetimeFigureOut">
              <a:rPr lang="en-US" smtClean="0"/>
              <a:t>2024-06-17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1EAB3-AACA-4376-846F-B4910C59031E}" type="slidenum">
              <a:rPr lang="en-US" smtClean="0"/>
              <a:t>‹#›</a:t>
            </a:fld>
            <a:endParaRPr lang="en-US"/>
          </a:p>
        </p:txBody>
      </p:sp>
    </p:spTree>
    <p:extLst>
      <p:ext uri="{BB962C8B-B14F-4D97-AF65-F5344CB8AC3E}">
        <p14:creationId xmlns:p14="http://schemas.microsoft.com/office/powerpoint/2010/main" val="122942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1EAB3-AACA-4376-846F-B4910C59031E}" type="slidenum">
              <a:rPr lang="en-US" smtClean="0"/>
              <a:t>28</a:t>
            </a:fld>
            <a:endParaRPr lang="en-US"/>
          </a:p>
        </p:txBody>
      </p:sp>
    </p:spTree>
    <p:extLst>
      <p:ext uri="{BB962C8B-B14F-4D97-AF65-F5344CB8AC3E}">
        <p14:creationId xmlns:p14="http://schemas.microsoft.com/office/powerpoint/2010/main" val="819656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7EBE-E78F-3664-A943-99EEE5EA5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C69D8-556F-8F49-9CDE-49BE6EF58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9BDCB5-FBEE-C991-7A37-E34750FE73BE}"/>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78769BB7-DD92-47EF-AD6F-C6007076B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C993-BFD7-F9F6-73B9-9E331093A56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306909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BAD-013E-F11D-A885-D1D4CF1904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3E844-A73E-2FD7-0C77-7A7ED84B3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83C45-6E5D-AD79-A066-9CD3865DA45A}"/>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72E8A92D-C8FB-92CD-AFB0-294E8FF3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D7449-F7FA-51CD-0925-C828DEA8CD81}"/>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59212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233F2-1B89-4959-E59D-09E1B18AF8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DC6A8-10D5-BADC-18DD-930A51B4B7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A6A1B-A80D-2BB4-2CFE-58696E5B62F1}"/>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F3A7E882-B721-9135-528D-E4FA8C46E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747C6-85F0-F5FB-C6CC-D36D8D4B72B6}"/>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83884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D63F-2676-E189-A8ED-EA04450E0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CBC49-AFC9-0B74-972B-5B62436AB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F1B2A-6055-0735-60A0-1ECEA2477693}"/>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219725AE-6450-1A63-4627-FC86AFF8D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C17FC-6E08-E885-27B0-8EE3CFAC171D}"/>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0773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12B1-34FD-7397-BFAE-A9BE9E2845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E12B8D-14F4-9D85-AA64-A310FBE1FB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49E0E5-CD93-C122-776C-D079BE3D4388}"/>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C3469978-0441-A154-1D62-A3E87E67D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EDAE5-A7AE-8961-9473-1A63B1AE4753}"/>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32452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03E9-C3B5-F649-173F-883CAD2F8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892E9-8473-DC4C-1925-9A6502B576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0F90C-410E-052F-57E5-37633169B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C0781-C0BD-6E13-ECCD-CBCAD953653D}"/>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6" name="Footer Placeholder 5">
            <a:extLst>
              <a:ext uri="{FF2B5EF4-FFF2-40B4-BE49-F238E27FC236}">
                <a16:creationId xmlns:a16="http://schemas.microsoft.com/office/drawing/2014/main" id="{A87096DD-9C6A-280B-5B86-529D4C8E8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304A5-5FDA-EAC8-EC28-A388C951852C}"/>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7634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A69F-A85A-19B2-5FE8-6D495F6EFC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F202E-6639-8F69-338B-185A455C5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11A946-8EFA-5A36-DD10-FFA345A649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D2C044-53C6-E2E3-6F50-B6076E41A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4D217F-6AA6-8C03-B43C-A1AC20596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196828-92C4-FC11-C8CC-17504CB123AC}"/>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8" name="Footer Placeholder 7">
            <a:extLst>
              <a:ext uri="{FF2B5EF4-FFF2-40B4-BE49-F238E27FC236}">
                <a16:creationId xmlns:a16="http://schemas.microsoft.com/office/drawing/2014/main" id="{74626C66-C965-44FC-C4AF-7E7B185CE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5D0EA-66D0-A0D3-4855-5B7252801BFA}"/>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58150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41CD-7FD0-96AE-03C6-9B403C8592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69C3D-ADC2-EBC5-0E58-B934A2798AE8}"/>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4" name="Footer Placeholder 3">
            <a:extLst>
              <a:ext uri="{FF2B5EF4-FFF2-40B4-BE49-F238E27FC236}">
                <a16:creationId xmlns:a16="http://schemas.microsoft.com/office/drawing/2014/main" id="{BC4B6ECD-A398-161C-D82D-F3A1A7E282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5C382-0664-E773-4926-B2145EB84AF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955751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0D92A-05CF-6F4B-B015-41CE23832950}"/>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3" name="Footer Placeholder 2">
            <a:extLst>
              <a:ext uri="{FF2B5EF4-FFF2-40B4-BE49-F238E27FC236}">
                <a16:creationId xmlns:a16="http://schemas.microsoft.com/office/drawing/2014/main" id="{309768F6-9D1D-FC5E-C99D-41D146011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92BE54-FD13-B3A2-467D-38A6F8167CB7}"/>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40627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2120-5F0C-8330-E907-43A899B7B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C5346D-44EB-BAFB-5FF2-9F06D5FCA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344B77-892C-77F6-BC52-A4B9B3A6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84AEF-E9C6-701A-DBFE-FC0ACC6FFDFF}"/>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6" name="Footer Placeholder 5">
            <a:extLst>
              <a:ext uri="{FF2B5EF4-FFF2-40B4-BE49-F238E27FC236}">
                <a16:creationId xmlns:a16="http://schemas.microsoft.com/office/drawing/2014/main" id="{FC1CA3F6-862D-EF41-991C-0238CF47E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9311-8F5B-393A-AB55-24B25356E1B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80622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7B7A-3D22-8364-3431-89173A292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C9153-5E16-627E-B236-1E468C765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F3D60-C9BA-9D5C-7CB7-47AFCECAE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2FFFC-0A11-4B64-B9FC-3932C120E045}"/>
              </a:ext>
            </a:extLst>
          </p:cNvPr>
          <p:cNvSpPr>
            <a:spLocks noGrp="1"/>
          </p:cNvSpPr>
          <p:nvPr>
            <p:ph type="dt" sz="half" idx="10"/>
          </p:nvPr>
        </p:nvSpPr>
        <p:spPr/>
        <p:txBody>
          <a:bodyPr/>
          <a:lstStyle/>
          <a:p>
            <a:fld id="{34DAAEFB-474C-43EE-8EF3-3A6F4A310AA6}" type="datetimeFigureOut">
              <a:rPr lang="en-US" smtClean="0"/>
              <a:t>2024-06-17</a:t>
            </a:fld>
            <a:endParaRPr lang="en-US"/>
          </a:p>
        </p:txBody>
      </p:sp>
      <p:sp>
        <p:nvSpPr>
          <p:cNvPr id="6" name="Footer Placeholder 5">
            <a:extLst>
              <a:ext uri="{FF2B5EF4-FFF2-40B4-BE49-F238E27FC236}">
                <a16:creationId xmlns:a16="http://schemas.microsoft.com/office/drawing/2014/main" id="{5D139AE9-DE18-AAD8-42DD-94A201112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75656-F7B3-7A66-16D3-BDA4B9E5FEC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69266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DF004-2B49-2DFF-3811-4C6CF6034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DEE27A-668C-E88F-B68A-92D06DFBF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F9FF-0DCA-0732-AE3D-FDD7D7C0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DAAEFB-474C-43EE-8EF3-3A6F4A310AA6}" type="datetimeFigureOut">
              <a:rPr lang="en-US" smtClean="0"/>
              <a:t>2024-06-17</a:t>
            </a:fld>
            <a:endParaRPr lang="en-US"/>
          </a:p>
        </p:txBody>
      </p:sp>
      <p:sp>
        <p:nvSpPr>
          <p:cNvPr id="5" name="Footer Placeholder 4">
            <a:extLst>
              <a:ext uri="{FF2B5EF4-FFF2-40B4-BE49-F238E27FC236}">
                <a16:creationId xmlns:a16="http://schemas.microsoft.com/office/drawing/2014/main" id="{8540DAD7-6BB2-B6DE-B6B1-1C9DBF18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561E19-5453-61AD-3C2E-775C6A41F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B596A4-6F2E-4933-8CC7-9D10D40E3167}" type="slidenum">
              <a:rPr lang="en-US" smtClean="0"/>
              <a:t>‹#›</a:t>
            </a:fld>
            <a:endParaRPr lang="en-US"/>
          </a:p>
        </p:txBody>
      </p:sp>
    </p:spTree>
    <p:extLst>
      <p:ext uri="{BB962C8B-B14F-4D97-AF65-F5344CB8AC3E}">
        <p14:creationId xmlns:p14="http://schemas.microsoft.com/office/powerpoint/2010/main" val="271138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loop.readthedocs.io/en/stabl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QuantumQuadrate/qn_artiq_routin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E6FF-DB40-F247-FC18-F9C164236DDA}"/>
              </a:ext>
            </a:extLst>
          </p:cNvPr>
          <p:cNvSpPr>
            <a:spLocks noGrp="1"/>
          </p:cNvSpPr>
          <p:nvPr>
            <p:ph type="ctrTitle"/>
          </p:nvPr>
        </p:nvSpPr>
        <p:spPr/>
        <p:txBody>
          <a:bodyPr>
            <a:normAutofit/>
          </a:bodyPr>
          <a:lstStyle/>
          <a:p>
            <a:r>
              <a:rPr lang="en-US" dirty="0"/>
              <a:t>Running ARTIQ experiments in the QPAL Network Lab</a:t>
            </a:r>
          </a:p>
        </p:txBody>
      </p:sp>
      <p:sp>
        <p:nvSpPr>
          <p:cNvPr id="3" name="Subtitle 2">
            <a:extLst>
              <a:ext uri="{FF2B5EF4-FFF2-40B4-BE49-F238E27FC236}">
                <a16:creationId xmlns:a16="http://schemas.microsoft.com/office/drawing/2014/main" id="{AFD980FD-DFEE-CDDF-B6AC-68EF1F89C280}"/>
              </a:ext>
            </a:extLst>
          </p:cNvPr>
          <p:cNvSpPr>
            <a:spLocks noGrp="1"/>
          </p:cNvSpPr>
          <p:nvPr>
            <p:ph type="subTitle" idx="1"/>
          </p:nvPr>
        </p:nvSpPr>
        <p:spPr>
          <a:xfrm>
            <a:off x="1524000" y="3602038"/>
            <a:ext cx="9144000" cy="1321188"/>
          </a:xfrm>
        </p:spPr>
        <p:txBody>
          <a:bodyPr>
            <a:normAutofit lnSpcReduction="10000"/>
          </a:bodyPr>
          <a:lstStyle/>
          <a:p>
            <a:r>
              <a:rPr lang="en-US" dirty="0"/>
              <a:t>P. Huft, April 2024</a:t>
            </a:r>
          </a:p>
          <a:p>
            <a:endParaRPr lang="en-US" dirty="0"/>
          </a:p>
          <a:p>
            <a:r>
              <a:rPr lang="en-US" dirty="0"/>
              <a:t>Last update: 2024.06.15</a:t>
            </a:r>
          </a:p>
        </p:txBody>
      </p:sp>
    </p:spTree>
    <p:extLst>
      <p:ext uri="{BB962C8B-B14F-4D97-AF65-F5344CB8AC3E}">
        <p14:creationId xmlns:p14="http://schemas.microsoft.com/office/powerpoint/2010/main" val="3275788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2208E19-8360-3361-590A-3C0B5BFB4C00}"/>
              </a:ext>
            </a:extLst>
          </p:cNvPr>
          <p:cNvPicPr>
            <a:picLocks noChangeAspect="1"/>
          </p:cNvPicPr>
          <p:nvPr/>
        </p:nvPicPr>
        <p:blipFill>
          <a:blip r:embed="rId2"/>
          <a:stretch>
            <a:fillRect/>
          </a:stretch>
        </p:blipFill>
        <p:spPr>
          <a:xfrm>
            <a:off x="8541834" y="4658483"/>
            <a:ext cx="2732049" cy="1695477"/>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10" name="TextBox 9">
            <a:extLst>
              <a:ext uri="{FF2B5EF4-FFF2-40B4-BE49-F238E27FC236}">
                <a16:creationId xmlns:a16="http://schemas.microsoft.com/office/drawing/2014/main" id="{2E123637-2056-6906-DFC5-354906DC7120}"/>
              </a:ext>
            </a:extLst>
          </p:cNvPr>
          <p:cNvSpPr txBox="1"/>
          <p:nvPr/>
        </p:nvSpPr>
        <p:spPr>
          <a:xfrm>
            <a:off x="5808299" y="5132798"/>
            <a:ext cx="2431048" cy="1015663"/>
          </a:xfrm>
          <a:prstGeom prst="rect">
            <a:avLst/>
          </a:prstGeom>
          <a:noFill/>
          <a:ln>
            <a:solidFill>
              <a:srgbClr val="00B050"/>
            </a:solidFill>
          </a:ln>
        </p:spPr>
        <p:txBody>
          <a:bodyPr wrap="square" rtlCol="0">
            <a:spAutoFit/>
          </a:bodyPr>
          <a:lstStyle/>
          <a:p>
            <a:r>
              <a:rPr lang="en-US" sz="1200" dirty="0"/>
              <a:t>Determines which </a:t>
            </a:r>
            <a:r>
              <a:rPr lang="en-US" sz="1200" dirty="0" err="1"/>
              <a:t>json</a:t>
            </a:r>
            <a:r>
              <a:rPr lang="en-US" sz="1200" dirty="0"/>
              <a:t> files are used for defining feedback channels and device aliases, as these might differ between our two nodes</a:t>
            </a:r>
          </a:p>
        </p:txBody>
      </p:sp>
      <p:cxnSp>
        <p:nvCxnSpPr>
          <p:cNvPr id="21" name="Straight Arrow Connector 20">
            <a:extLst>
              <a:ext uri="{FF2B5EF4-FFF2-40B4-BE49-F238E27FC236}">
                <a16:creationId xmlns:a16="http://schemas.microsoft.com/office/drawing/2014/main" id="{86F1004A-C23B-BA7F-80EC-A91CAA71DA51}"/>
              </a:ext>
            </a:extLst>
          </p:cNvPr>
          <p:cNvCxnSpPr>
            <a:cxnSpLocks/>
          </p:cNvCxnSpPr>
          <p:nvPr/>
        </p:nvCxnSpPr>
        <p:spPr>
          <a:xfrm flipH="1" flipV="1">
            <a:off x="5410154" y="3561836"/>
            <a:ext cx="1068309" cy="214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C7349EC-DF8E-133D-0C74-54B2728FC386}"/>
              </a:ext>
            </a:extLst>
          </p:cNvPr>
          <p:cNvCxnSpPr>
            <a:cxnSpLocks/>
          </p:cNvCxnSpPr>
          <p:nvPr/>
        </p:nvCxnSpPr>
        <p:spPr>
          <a:xfrm flipH="1" flipV="1">
            <a:off x="5410154" y="3958680"/>
            <a:ext cx="1068309" cy="23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9914DE4B-C164-0738-A7D3-F9904950366D}"/>
              </a:ext>
            </a:extLst>
          </p:cNvPr>
          <p:cNvPicPr>
            <a:picLocks noChangeAspect="1"/>
          </p:cNvPicPr>
          <p:nvPr/>
        </p:nvPicPr>
        <p:blipFill>
          <a:blip r:embed="rId3"/>
          <a:stretch>
            <a:fillRect/>
          </a:stretch>
        </p:blipFill>
        <p:spPr>
          <a:xfrm>
            <a:off x="988689" y="2009261"/>
            <a:ext cx="5981700" cy="3105150"/>
          </a:xfrm>
          <a:prstGeom prst="rect">
            <a:avLst/>
          </a:prstGeom>
        </p:spPr>
      </p:pic>
      <p:sp>
        <p:nvSpPr>
          <p:cNvPr id="17" name="TextBox 16">
            <a:extLst>
              <a:ext uri="{FF2B5EF4-FFF2-40B4-BE49-F238E27FC236}">
                <a16:creationId xmlns:a16="http://schemas.microsoft.com/office/drawing/2014/main" id="{0A3BAD5D-E47A-A1BB-58BE-4FAC6FCEBF8C}"/>
              </a:ext>
            </a:extLst>
          </p:cNvPr>
          <p:cNvSpPr txBox="1"/>
          <p:nvPr/>
        </p:nvSpPr>
        <p:spPr>
          <a:xfrm>
            <a:off x="854520" y="1363075"/>
            <a:ext cx="6096928" cy="369332"/>
          </a:xfrm>
          <a:prstGeom prst="rect">
            <a:avLst/>
          </a:prstGeom>
          <a:noFill/>
        </p:spPr>
        <p:txBody>
          <a:bodyPr wrap="square">
            <a:spAutoFit/>
          </a:bodyPr>
          <a:lstStyle/>
          <a:p>
            <a:r>
              <a:rPr lang="en-US" sz="1800" dirty="0"/>
              <a:t>Some key variables in the General group</a:t>
            </a:r>
          </a:p>
        </p:txBody>
      </p:sp>
      <p:cxnSp>
        <p:nvCxnSpPr>
          <p:cNvPr id="24" name="Straight Arrow Connector 23">
            <a:extLst>
              <a:ext uri="{FF2B5EF4-FFF2-40B4-BE49-F238E27FC236}">
                <a16:creationId xmlns:a16="http://schemas.microsoft.com/office/drawing/2014/main" id="{487072D5-A32E-38FD-5BBB-7A476E2843ED}"/>
              </a:ext>
            </a:extLst>
          </p:cNvPr>
          <p:cNvCxnSpPr>
            <a:cxnSpLocks/>
          </p:cNvCxnSpPr>
          <p:nvPr/>
        </p:nvCxnSpPr>
        <p:spPr>
          <a:xfrm flipH="1" flipV="1">
            <a:off x="6321404" y="4868037"/>
            <a:ext cx="2660903" cy="41784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62FDE914-BC12-5399-A351-DA969F2B82C2}"/>
              </a:ext>
            </a:extLst>
          </p:cNvPr>
          <p:cNvSpPr/>
          <p:nvPr/>
        </p:nvSpPr>
        <p:spPr>
          <a:xfrm>
            <a:off x="1608698" y="4700239"/>
            <a:ext cx="4869765" cy="36933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5B6D36B-5D93-B0F9-7451-008D812A3BCF}"/>
              </a:ext>
            </a:extLst>
          </p:cNvPr>
          <p:cNvCxnSpPr>
            <a:cxnSpLocks/>
          </p:cNvCxnSpPr>
          <p:nvPr/>
        </p:nvCxnSpPr>
        <p:spPr>
          <a:xfrm flipH="1">
            <a:off x="6250780" y="2493759"/>
            <a:ext cx="1510469" cy="257815"/>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FD47F73-25A4-E490-BFED-911C9521E21F}"/>
              </a:ext>
            </a:extLst>
          </p:cNvPr>
          <p:cNvSpPr txBox="1"/>
          <p:nvPr/>
        </p:nvSpPr>
        <p:spPr>
          <a:xfrm>
            <a:off x="7761249" y="2355618"/>
            <a:ext cx="2503449" cy="646331"/>
          </a:xfrm>
          <a:prstGeom prst="rect">
            <a:avLst/>
          </a:prstGeom>
          <a:noFill/>
          <a:ln>
            <a:solidFill>
              <a:srgbClr val="FFC000"/>
            </a:solidFill>
          </a:ln>
        </p:spPr>
        <p:txBody>
          <a:bodyPr wrap="square" rtlCol="0">
            <a:spAutoFit/>
          </a:bodyPr>
          <a:lstStyle/>
          <a:p>
            <a:r>
              <a:rPr lang="en-US" sz="1200" dirty="0"/>
              <a:t>The number of times to run an experiment loop for one setting of experiment parameters</a:t>
            </a:r>
          </a:p>
        </p:txBody>
      </p:sp>
      <p:sp>
        <p:nvSpPr>
          <p:cNvPr id="37" name="TextBox 36">
            <a:extLst>
              <a:ext uri="{FF2B5EF4-FFF2-40B4-BE49-F238E27FC236}">
                <a16:creationId xmlns:a16="http://schemas.microsoft.com/office/drawing/2014/main" id="{13DFDCC5-6C47-A05D-CC29-861FAA5401C9}"/>
              </a:ext>
            </a:extLst>
          </p:cNvPr>
          <p:cNvSpPr txBox="1"/>
          <p:nvPr/>
        </p:nvSpPr>
        <p:spPr>
          <a:xfrm>
            <a:off x="7567961" y="3413849"/>
            <a:ext cx="2503449" cy="830997"/>
          </a:xfrm>
          <a:prstGeom prst="rect">
            <a:avLst/>
          </a:prstGeom>
          <a:noFill/>
          <a:ln>
            <a:solidFill>
              <a:srgbClr val="FF0000"/>
            </a:solidFill>
          </a:ln>
        </p:spPr>
        <p:txBody>
          <a:bodyPr wrap="square" rtlCol="0">
            <a:spAutoFit/>
          </a:bodyPr>
          <a:lstStyle/>
          <a:p>
            <a:r>
              <a:rPr lang="en-US" sz="1200" dirty="0"/>
              <a:t>If checked, </a:t>
            </a:r>
            <a:r>
              <a:rPr lang="en-US" sz="1200" dirty="0" err="1"/>
              <a:t>n_measurements</a:t>
            </a:r>
            <a:r>
              <a:rPr lang="en-US" sz="1200" dirty="0"/>
              <a:t> will refer to how many atoms are required to be loaded for a given setting of experiment parameters</a:t>
            </a:r>
          </a:p>
        </p:txBody>
      </p:sp>
      <p:cxnSp>
        <p:nvCxnSpPr>
          <p:cNvPr id="38" name="Straight Arrow Connector 37">
            <a:extLst>
              <a:ext uri="{FF2B5EF4-FFF2-40B4-BE49-F238E27FC236}">
                <a16:creationId xmlns:a16="http://schemas.microsoft.com/office/drawing/2014/main" id="{9AE060EC-67C8-1103-4048-56C9F34E984F}"/>
              </a:ext>
            </a:extLst>
          </p:cNvPr>
          <p:cNvCxnSpPr>
            <a:cxnSpLocks/>
            <a:stCxn id="37" idx="1"/>
          </p:cNvCxnSpPr>
          <p:nvPr/>
        </p:nvCxnSpPr>
        <p:spPr>
          <a:xfrm flipH="1" flipV="1">
            <a:off x="3793795" y="3259764"/>
            <a:ext cx="3774166" cy="5695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C24D159A-8623-D372-726F-9ABE961B5C47}"/>
              </a:ext>
            </a:extLst>
          </p:cNvPr>
          <p:cNvSpPr/>
          <p:nvPr/>
        </p:nvSpPr>
        <p:spPr>
          <a:xfrm>
            <a:off x="1666313" y="3129057"/>
            <a:ext cx="2392732" cy="36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8FEC01B-8D77-9633-A8B5-8EC768BD7FDD}"/>
              </a:ext>
            </a:extLst>
          </p:cNvPr>
          <p:cNvSpPr/>
          <p:nvPr/>
        </p:nvSpPr>
        <p:spPr>
          <a:xfrm>
            <a:off x="1666312" y="2566908"/>
            <a:ext cx="4712185" cy="36933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353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pPr marL="0" indent="0">
              <a:buNone/>
            </a:pPr>
            <a:r>
              <a:rPr lang="en-US" sz="1500" b="1" dirty="0"/>
              <a:t>Potential Pitfalls</a:t>
            </a:r>
            <a:endParaRPr lang="en-US" sz="1500" dirty="0"/>
          </a:p>
          <a:p>
            <a:r>
              <a:rPr lang="en-US" sz="1500" dirty="0"/>
              <a:t>Other experiments can update the datasets created by </a:t>
            </a:r>
            <a:r>
              <a:rPr lang="en-US" sz="1500" dirty="0" err="1"/>
              <a:t>ExperimentVariables</a:t>
            </a:r>
            <a:r>
              <a:rPr lang="en-US" sz="1500" dirty="0"/>
              <a:t>, such as our optimization code. For example, the checked box here means that the datasets for the variables mentioned in </a:t>
            </a:r>
            <a:r>
              <a:rPr lang="en-US" sz="1500" dirty="0" err="1"/>
              <a:t>variables_and_bounds</a:t>
            </a:r>
            <a:r>
              <a:rPr lang="en-US" sz="1500" dirty="0"/>
              <a:t> will be updated at the end of the experiment.</a:t>
            </a:r>
          </a:p>
        </p:txBody>
      </p:sp>
      <p:pic>
        <p:nvPicPr>
          <p:cNvPr id="11" name="Picture 10">
            <a:extLst>
              <a:ext uri="{FF2B5EF4-FFF2-40B4-BE49-F238E27FC236}">
                <a16:creationId xmlns:a16="http://schemas.microsoft.com/office/drawing/2014/main" id="{B288EB3E-9BFA-62FF-DE27-F59A858285CE}"/>
              </a:ext>
            </a:extLst>
          </p:cNvPr>
          <p:cNvPicPr>
            <a:picLocks noChangeAspect="1"/>
          </p:cNvPicPr>
          <p:nvPr/>
        </p:nvPicPr>
        <p:blipFill>
          <a:blip r:embed="rId2"/>
          <a:stretch>
            <a:fillRect/>
          </a:stretch>
        </p:blipFill>
        <p:spPr>
          <a:xfrm>
            <a:off x="1167916" y="2422000"/>
            <a:ext cx="4564512" cy="1190087"/>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10" name="TextBox 9">
            <a:extLst>
              <a:ext uri="{FF2B5EF4-FFF2-40B4-BE49-F238E27FC236}">
                <a16:creationId xmlns:a16="http://schemas.microsoft.com/office/drawing/2014/main" id="{2E123637-2056-6906-DFC5-354906DC7120}"/>
              </a:ext>
            </a:extLst>
          </p:cNvPr>
          <p:cNvSpPr txBox="1"/>
          <p:nvPr/>
        </p:nvSpPr>
        <p:spPr>
          <a:xfrm>
            <a:off x="1076093" y="3539064"/>
            <a:ext cx="10113990" cy="784830"/>
          </a:xfrm>
          <a:prstGeom prst="rect">
            <a:avLst/>
          </a:prstGeom>
          <a:noFill/>
        </p:spPr>
        <p:txBody>
          <a:bodyPr wrap="square" rtlCol="0">
            <a:spAutoFit/>
          </a:bodyPr>
          <a:lstStyle/>
          <a:p>
            <a:r>
              <a:rPr lang="en-US" sz="1500" dirty="0"/>
              <a:t>!!! The code above does not* update the GUI in ExperimentVariables.py, so you have to remember to “Recompute all arguments” after you run optimization (this is just so that the next time you run </a:t>
            </a:r>
            <a:r>
              <a:rPr lang="en-US" sz="1500" dirty="0" err="1"/>
              <a:t>ExperimentVariables</a:t>
            </a:r>
            <a:r>
              <a:rPr lang="en-US" sz="1500" dirty="0"/>
              <a:t> you do not accidentally overwrite the optimized values with the old ones).</a:t>
            </a:r>
          </a:p>
        </p:txBody>
      </p:sp>
      <p:sp>
        <p:nvSpPr>
          <p:cNvPr id="28" name="Rectangle 27">
            <a:extLst>
              <a:ext uri="{FF2B5EF4-FFF2-40B4-BE49-F238E27FC236}">
                <a16:creationId xmlns:a16="http://schemas.microsoft.com/office/drawing/2014/main" id="{FABAAB01-347F-44CC-B827-56B2E0FE38A6}"/>
              </a:ext>
            </a:extLst>
          </p:cNvPr>
          <p:cNvSpPr/>
          <p:nvPr/>
        </p:nvSpPr>
        <p:spPr>
          <a:xfrm>
            <a:off x="1358018" y="2988863"/>
            <a:ext cx="1593411" cy="27943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63E1542-C5FE-2161-CD40-1EF77E99E255}"/>
              </a:ext>
            </a:extLst>
          </p:cNvPr>
          <p:cNvSpPr txBox="1"/>
          <p:nvPr/>
        </p:nvSpPr>
        <p:spPr>
          <a:xfrm>
            <a:off x="0" y="6653819"/>
            <a:ext cx="9424489" cy="246221"/>
          </a:xfrm>
          <a:prstGeom prst="rect">
            <a:avLst/>
          </a:prstGeom>
          <a:noFill/>
        </p:spPr>
        <p:txBody>
          <a:bodyPr wrap="square">
            <a:spAutoFit/>
          </a:bodyPr>
          <a:lstStyle/>
          <a:p>
            <a:r>
              <a:rPr lang="en-US" sz="1000" dirty="0"/>
              <a:t>*In fact, updating the GUI from within an experiment is apparently not possible.</a:t>
            </a:r>
          </a:p>
        </p:txBody>
      </p:sp>
    </p:spTree>
    <p:extLst>
      <p:ext uri="{BB962C8B-B14F-4D97-AF65-F5344CB8AC3E}">
        <p14:creationId xmlns:p14="http://schemas.microsoft.com/office/powerpoint/2010/main" val="214415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DeviceAliases.py</a:t>
            </a:r>
          </a:p>
        </p:txBody>
      </p:sp>
      <p:sp>
        <p:nvSpPr>
          <p:cNvPr id="5" name="Content Placeholder 4">
            <a:extLst>
              <a:ext uri="{FF2B5EF4-FFF2-40B4-BE49-F238E27FC236}">
                <a16:creationId xmlns:a16="http://schemas.microsoft.com/office/drawing/2014/main" id="{519A5783-00E0-E3A5-00F4-CFA65D18DE8A}"/>
              </a:ext>
            </a:extLst>
          </p:cNvPr>
          <p:cNvSpPr>
            <a:spLocks noGrp="1"/>
          </p:cNvSpPr>
          <p:nvPr>
            <p:ph idx="1"/>
          </p:nvPr>
        </p:nvSpPr>
        <p:spPr/>
        <p:txBody>
          <a:bodyPr>
            <a:normAutofit fontScale="77500" lnSpcReduction="20000"/>
          </a:bodyPr>
          <a:lstStyle/>
          <a:p>
            <a:pPr marL="0" indent="0">
              <a:buNone/>
            </a:pPr>
            <a:r>
              <a:rPr lang="en-US" sz="2500" dirty="0" err="1"/>
              <a:t>DeviceAliases</a:t>
            </a:r>
            <a:r>
              <a:rPr lang="en-US" sz="2500" dirty="0"/>
              <a:t> assigns nicknames to hardware channels so we can refer to them by function rather than a number (e.g. </a:t>
            </a:r>
            <a:r>
              <a:rPr lang="en-US" sz="2500" dirty="0" err="1"/>
              <a:t>dds_FORT</a:t>
            </a:r>
            <a:r>
              <a:rPr lang="en-US" sz="2500" dirty="0"/>
              <a:t> instead of urukul0_ch2). This code isn’t interacted with directly very often, but is important under the hood. It is mainly used within </a:t>
            </a:r>
            <a:r>
              <a:rPr lang="en-US" sz="2500" dirty="0" err="1"/>
              <a:t>BaseExperiment</a:t>
            </a:r>
            <a:r>
              <a:rPr lang="en-US" sz="2500" dirty="0"/>
              <a:t>. </a:t>
            </a:r>
          </a:p>
          <a:p>
            <a:pPr marL="0" indent="0">
              <a:buNone/>
            </a:pPr>
            <a:endParaRPr lang="en-US" sz="2500" dirty="0"/>
          </a:p>
          <a:p>
            <a:pPr marL="0" indent="0">
              <a:buNone/>
            </a:pPr>
            <a:r>
              <a:rPr lang="en-US" sz="2500" u="sng" dirty="0"/>
              <a:t>The aliases themselves are defined by a dictionary in  utilities/config/</a:t>
            </a:r>
            <a:r>
              <a:rPr lang="en-US" sz="2500" u="sng" dirty="0" err="1"/>
              <a:t>your_node</a:t>
            </a:r>
            <a:r>
              <a:rPr lang="en-US" sz="2500" u="sng" dirty="0"/>
              <a:t>/</a:t>
            </a:r>
            <a:r>
              <a:rPr lang="en-US" sz="2500" u="sng" dirty="0" err="1"/>
              <a:t>device_aliases.json</a:t>
            </a:r>
            <a:r>
              <a:rPr lang="en-US" sz="2500" u="sng" dirty="0"/>
              <a:t>. The same file contains the datasets which store default </a:t>
            </a:r>
            <a:r>
              <a:rPr lang="en-US" sz="2500" u="sng" dirty="0" err="1"/>
              <a:t>dds</a:t>
            </a:r>
            <a:r>
              <a:rPr lang="en-US" sz="2500" u="sng" dirty="0"/>
              <a:t> power and frequency values.</a:t>
            </a:r>
          </a:p>
          <a:p>
            <a:pPr marL="0" indent="0">
              <a:buNone/>
            </a:pPr>
            <a:endParaRPr lang="en-US" sz="2500" dirty="0"/>
          </a:p>
          <a:p>
            <a:pPr marL="0" indent="0">
              <a:buNone/>
            </a:pPr>
            <a:r>
              <a:rPr lang="en-US" sz="2500" dirty="0"/>
              <a:t>The names of ARTIQ hardware channels (e.g. urukul0_ch2, ttl13, </a:t>
            </a:r>
            <a:r>
              <a:rPr lang="en-US" sz="2500" dirty="0" err="1"/>
              <a:t>etc</a:t>
            </a:r>
            <a:r>
              <a:rPr lang="en-US" sz="2500" dirty="0"/>
              <a:t>) are defined in device_db.py, so we could have simply renamed the channels there. However, a benefit of </a:t>
            </a:r>
            <a:r>
              <a:rPr lang="en-US" sz="2500" dirty="0" err="1"/>
              <a:t>DeviceAliases</a:t>
            </a:r>
            <a:r>
              <a:rPr lang="en-US" sz="2500" dirty="0"/>
              <a:t> is that it simply creates a variable which points to the device channel, so we can still use the name given in the database if we want to, for low level debugging.</a:t>
            </a:r>
          </a:p>
          <a:p>
            <a:pPr marL="0" indent="0">
              <a:buNone/>
            </a:pPr>
            <a:endParaRPr lang="en-US" sz="2500" dirty="0"/>
          </a:p>
          <a:p>
            <a:pPr marL="0" indent="0">
              <a:buNone/>
            </a:pPr>
            <a:r>
              <a:rPr lang="en-US" sz="2500" dirty="0" err="1"/>
              <a:t>DeviceAliases</a:t>
            </a:r>
            <a:r>
              <a:rPr lang="en-US" sz="2500" dirty="0"/>
              <a:t> also takes care of initializing </a:t>
            </a:r>
            <a:r>
              <a:rPr lang="en-US" sz="2500" dirty="0" err="1"/>
              <a:t>Urukul</a:t>
            </a:r>
            <a:r>
              <a:rPr lang="en-US" sz="2500" dirty="0"/>
              <a:t> channels, and dictates which variables for frequency and power are the defaults. Right now, </a:t>
            </a:r>
            <a:r>
              <a:rPr lang="en-US" sz="2500" dirty="0" err="1"/>
              <a:t>DeviceAliases</a:t>
            </a:r>
            <a:r>
              <a:rPr lang="en-US" sz="2500" dirty="0"/>
              <a:t> is mainly used for the </a:t>
            </a:r>
            <a:r>
              <a:rPr lang="en-US" sz="2500" dirty="0" err="1"/>
              <a:t>Urukul</a:t>
            </a:r>
            <a:r>
              <a:rPr lang="en-US" sz="2500" dirty="0"/>
              <a:t> channels, while </a:t>
            </a:r>
            <a:r>
              <a:rPr lang="en-US" sz="2500" dirty="0" err="1"/>
              <a:t>ttl</a:t>
            </a:r>
            <a:r>
              <a:rPr lang="en-US" sz="2500" dirty="0"/>
              <a:t> channels are named in </a:t>
            </a:r>
            <a:r>
              <a:rPr lang="en-US" sz="2500" dirty="0" err="1"/>
              <a:t>BaseExperiment</a:t>
            </a:r>
            <a:r>
              <a:rPr lang="en-US" sz="2500" dirty="0"/>
              <a:t>. This may change in the future.</a:t>
            </a:r>
          </a:p>
        </p:txBody>
      </p:sp>
    </p:spTree>
    <p:extLst>
      <p:ext uri="{BB962C8B-B14F-4D97-AF65-F5344CB8AC3E}">
        <p14:creationId xmlns:p14="http://schemas.microsoft.com/office/powerpoint/2010/main" val="261956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r>
              <a:rPr lang="en-US" sz="1500"/>
              <a:t>The BaseExperiment class reduces redundancy in our experiments so we don’t have to rewrite or copy/paste a bunch of common code, since most of the experiments we write have a lot in common– they all initialize ARTIQ devices like the core, Urukul, etc. We also regularly use variables defined in ExperimentVariables in multiple experiments.</a:t>
            </a:r>
            <a:endParaRPr lang="en-US" sz="1500"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BaseExperiment.py</a:t>
            </a:r>
            <a:endParaRPr lang="en-US" dirty="0"/>
          </a:p>
        </p:txBody>
      </p:sp>
      <p:sp>
        <p:nvSpPr>
          <p:cNvPr id="19" name="TextBox 18">
            <a:extLst>
              <a:ext uri="{FF2B5EF4-FFF2-40B4-BE49-F238E27FC236}">
                <a16:creationId xmlns:a16="http://schemas.microsoft.com/office/drawing/2014/main" id="{4B859B39-A21A-5EA8-AB1F-965DEC62D5F8}"/>
              </a:ext>
            </a:extLst>
          </p:cNvPr>
          <p:cNvSpPr txBox="1"/>
          <p:nvPr/>
        </p:nvSpPr>
        <p:spPr>
          <a:xfrm>
            <a:off x="8893744" y="2218623"/>
            <a:ext cx="3450656" cy="4801314"/>
          </a:xfrm>
          <a:prstGeom prst="rect">
            <a:avLst/>
          </a:prstGeom>
          <a:noFill/>
        </p:spPr>
        <p:txBody>
          <a:bodyPr wrap="square" rtlCol="0">
            <a:spAutoFit/>
          </a:bodyPr>
          <a:lstStyle/>
          <a:p>
            <a:r>
              <a:rPr lang="en-US"/>
              <a:t>The main methods of </a:t>
            </a:r>
            <a:r>
              <a:rPr lang="en-US" err="1"/>
              <a:t>BaseExperiments</a:t>
            </a:r>
            <a:r>
              <a:rPr lang="en-US"/>
              <a:t> are</a:t>
            </a:r>
          </a:p>
          <a:p>
            <a:r>
              <a:rPr lang="en-US"/>
              <a:t>build, prepare, and initialize hardware, and they are intended to be used in your experiment as shown. There is also </a:t>
            </a:r>
            <a:r>
              <a:rPr lang="en-US" err="1"/>
              <a:t>set_datasets_from_gui_args</a:t>
            </a:r>
            <a:r>
              <a:rPr lang="en-US"/>
              <a:t>, which does what it says. If you don’t use that, the arguments you enter in the GUI won’t be saved in the h5 file generated by the experiment. Seems like an oversight by the ARTIQ team? I thought so too.</a:t>
            </a:r>
          </a:p>
          <a:p>
            <a:endParaRPr lang="en-US"/>
          </a:p>
          <a:p>
            <a:endParaRPr lang="en-US"/>
          </a:p>
          <a:p>
            <a:endParaRPr lang="en-US"/>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a:blip r:embed="rId2"/>
          <a:stretch>
            <a:fillRect/>
          </a:stretch>
        </p:blipFill>
        <p:spPr>
          <a:xfrm>
            <a:off x="443563" y="2003852"/>
            <a:ext cx="8399855" cy="4791584"/>
          </a:xfrm>
          <a:prstGeom prst="rect">
            <a:avLst/>
          </a:prstGeom>
        </p:spPr>
      </p:pic>
    </p:spTree>
    <p:extLst>
      <p:ext uri="{BB962C8B-B14F-4D97-AF65-F5344CB8AC3E}">
        <p14:creationId xmlns:p14="http://schemas.microsoft.com/office/powerpoint/2010/main" val="75721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pPr marL="0" indent="0">
              <a:buNone/>
            </a:pPr>
            <a:r>
              <a:rPr lang="en-US" sz="1500" dirty="0"/>
              <a:t>In the last slide, notice that I imported “</a:t>
            </a:r>
            <a:r>
              <a:rPr lang="en-US" sz="1500" dirty="0" err="1"/>
              <a:t>load_MOT_and_FORT</a:t>
            </a:r>
            <a:r>
              <a:rPr lang="en-US" sz="1500" dirty="0"/>
              <a:t>” from </a:t>
            </a:r>
            <a:r>
              <a:rPr lang="en-US" sz="1500" dirty="0" err="1"/>
              <a:t>subroutines.experiment_functions</a:t>
            </a:r>
            <a:r>
              <a:rPr lang="en-US" sz="1500" dirty="0"/>
              <a:t>. If there is an experiment section that you think is likely to be used in many different places, you should put it in experiment_functions.py. This helps us ensure consistent and expected behavior across multiple experiments. Plus, if you find a bug, you only have to fix it in one place.</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19" name="TextBox 18">
            <a:extLst>
              <a:ext uri="{FF2B5EF4-FFF2-40B4-BE49-F238E27FC236}">
                <a16:creationId xmlns:a16="http://schemas.microsoft.com/office/drawing/2014/main" id="{4B859B39-A21A-5EA8-AB1F-965DEC62D5F8}"/>
              </a:ext>
            </a:extLst>
          </p:cNvPr>
          <p:cNvSpPr txBox="1"/>
          <p:nvPr/>
        </p:nvSpPr>
        <p:spPr>
          <a:xfrm>
            <a:off x="961987" y="2583238"/>
            <a:ext cx="3450656" cy="1015663"/>
          </a:xfrm>
          <a:prstGeom prst="rect">
            <a:avLst/>
          </a:prstGeom>
          <a:noFill/>
        </p:spPr>
        <p:txBody>
          <a:bodyPr wrap="square" rtlCol="0">
            <a:spAutoFit/>
          </a:bodyPr>
          <a:lstStyle/>
          <a:p>
            <a:r>
              <a:rPr lang="en-US" sz="1200" dirty="0"/>
              <a:t>The functions in experiment functions should take “self” as an argument, so that they can reference your experiment when you call them. This gives the function access to all of the </a:t>
            </a:r>
            <a:r>
              <a:rPr lang="en-US" sz="1200" dirty="0" err="1"/>
              <a:t>ExperimentVariables</a:t>
            </a:r>
            <a:r>
              <a:rPr lang="en-US" sz="1200" dirty="0"/>
              <a:t> and any other datasets.</a:t>
            </a:r>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rotWithShape="1">
          <a:blip r:embed="rId2"/>
          <a:srcRect t="79140"/>
          <a:stretch/>
        </p:blipFill>
        <p:spPr>
          <a:xfrm>
            <a:off x="961987" y="5857592"/>
            <a:ext cx="7881431" cy="937844"/>
          </a:xfrm>
          <a:prstGeom prst="rect">
            <a:avLst/>
          </a:prstGeom>
        </p:spPr>
      </p:pic>
      <p:sp>
        <p:nvSpPr>
          <p:cNvPr id="4" name="TextBox 3">
            <a:extLst>
              <a:ext uri="{FF2B5EF4-FFF2-40B4-BE49-F238E27FC236}">
                <a16:creationId xmlns:a16="http://schemas.microsoft.com/office/drawing/2014/main" id="{1E5623DB-56F0-899A-F726-55E79A61DB5C}"/>
              </a:ext>
            </a:extLst>
          </p:cNvPr>
          <p:cNvSpPr txBox="1"/>
          <p:nvPr/>
        </p:nvSpPr>
        <p:spPr>
          <a:xfrm>
            <a:off x="572688" y="5556591"/>
            <a:ext cx="4394704" cy="323165"/>
          </a:xfrm>
          <a:prstGeom prst="rect">
            <a:avLst/>
          </a:prstGeom>
          <a:noFill/>
        </p:spPr>
        <p:txBody>
          <a:bodyPr wrap="square" rtlCol="0">
            <a:spAutoFit/>
          </a:bodyPr>
          <a:lstStyle/>
          <a:p>
            <a:r>
              <a:rPr lang="en-US" sz="1500" dirty="0"/>
              <a:t>In your code, call the function like this</a:t>
            </a:r>
          </a:p>
        </p:txBody>
      </p:sp>
      <p:cxnSp>
        <p:nvCxnSpPr>
          <p:cNvPr id="6" name="Straight Arrow Connector 5">
            <a:extLst>
              <a:ext uri="{FF2B5EF4-FFF2-40B4-BE49-F238E27FC236}">
                <a16:creationId xmlns:a16="http://schemas.microsoft.com/office/drawing/2014/main" id="{9ECF1DBC-251E-C12D-AC1E-F2E67A4255B4}"/>
              </a:ext>
            </a:extLst>
          </p:cNvPr>
          <p:cNvCxnSpPr/>
          <p:nvPr/>
        </p:nvCxnSpPr>
        <p:spPr>
          <a:xfrm>
            <a:off x="742384" y="5857592"/>
            <a:ext cx="733331" cy="8510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794463-0DE2-5A1D-C5A4-A5862C484410}"/>
              </a:ext>
            </a:extLst>
          </p:cNvPr>
          <p:cNvPicPr>
            <a:picLocks noChangeAspect="1"/>
          </p:cNvPicPr>
          <p:nvPr/>
        </p:nvPicPr>
        <p:blipFill>
          <a:blip r:embed="rId3"/>
          <a:stretch>
            <a:fillRect/>
          </a:stretch>
        </p:blipFill>
        <p:spPr>
          <a:xfrm>
            <a:off x="6290652" y="2834968"/>
            <a:ext cx="4306568" cy="3000139"/>
          </a:xfrm>
          <a:prstGeom prst="rect">
            <a:avLst/>
          </a:prstGeom>
        </p:spPr>
      </p:pic>
      <p:pic>
        <p:nvPicPr>
          <p:cNvPr id="12" name="Picture 11">
            <a:extLst>
              <a:ext uri="{FF2B5EF4-FFF2-40B4-BE49-F238E27FC236}">
                <a16:creationId xmlns:a16="http://schemas.microsoft.com/office/drawing/2014/main" id="{8E5FE770-5D4C-0885-AEBF-A95BD1791EA2}"/>
              </a:ext>
            </a:extLst>
          </p:cNvPr>
          <p:cNvPicPr>
            <a:picLocks noChangeAspect="1"/>
          </p:cNvPicPr>
          <p:nvPr/>
        </p:nvPicPr>
        <p:blipFill>
          <a:blip r:embed="rId4"/>
          <a:stretch>
            <a:fillRect/>
          </a:stretch>
        </p:blipFill>
        <p:spPr>
          <a:xfrm>
            <a:off x="966178" y="3685719"/>
            <a:ext cx="3936524" cy="1738979"/>
          </a:xfrm>
          <a:prstGeom prst="rect">
            <a:avLst/>
          </a:prstGeom>
        </p:spPr>
      </p:pic>
      <p:cxnSp>
        <p:nvCxnSpPr>
          <p:cNvPr id="13" name="Straight Arrow Connector 12">
            <a:extLst>
              <a:ext uri="{FF2B5EF4-FFF2-40B4-BE49-F238E27FC236}">
                <a16:creationId xmlns:a16="http://schemas.microsoft.com/office/drawing/2014/main" id="{3767DED5-C7D2-6565-6C53-DB7E6C1DB6F6}"/>
              </a:ext>
            </a:extLst>
          </p:cNvPr>
          <p:cNvCxnSpPr>
            <a:cxnSpLocks/>
          </p:cNvCxnSpPr>
          <p:nvPr/>
        </p:nvCxnSpPr>
        <p:spPr>
          <a:xfrm flipV="1">
            <a:off x="3051018" y="4910610"/>
            <a:ext cx="2688879" cy="4399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Left Brace 15">
            <a:extLst>
              <a:ext uri="{FF2B5EF4-FFF2-40B4-BE49-F238E27FC236}">
                <a16:creationId xmlns:a16="http://schemas.microsoft.com/office/drawing/2014/main" id="{CD260993-877C-BE1C-CC7E-FBC6A9516CDA}"/>
              </a:ext>
            </a:extLst>
          </p:cNvPr>
          <p:cNvSpPr/>
          <p:nvPr/>
        </p:nvSpPr>
        <p:spPr>
          <a:xfrm>
            <a:off x="5918503" y="2834968"/>
            <a:ext cx="307459" cy="3000139"/>
          </a:xfrm>
          <a:prstGeom prst="leftBrace">
            <a:avLst>
              <a:gd name="adj1" fmla="val 8333"/>
              <a:gd name="adj2" fmla="val 84963"/>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05E44F6-A889-193F-779D-15CFF0D9774B}"/>
              </a:ext>
            </a:extLst>
          </p:cNvPr>
          <p:cNvSpPr txBox="1"/>
          <p:nvPr/>
        </p:nvSpPr>
        <p:spPr>
          <a:xfrm>
            <a:off x="6290652" y="2071975"/>
            <a:ext cx="5433586" cy="830997"/>
          </a:xfrm>
          <a:prstGeom prst="rect">
            <a:avLst/>
          </a:prstGeom>
          <a:noFill/>
        </p:spPr>
        <p:txBody>
          <a:bodyPr wrap="square" rtlCol="0">
            <a:spAutoFit/>
          </a:bodyPr>
          <a:lstStyle/>
          <a:p>
            <a:r>
              <a:rPr lang="en-US" sz="1200" dirty="0"/>
              <a:t>You can nest functions. This function is called inside of</a:t>
            </a:r>
          </a:p>
          <a:p>
            <a:r>
              <a:rPr lang="en-US" sz="1200" dirty="0" err="1"/>
              <a:t>Load_FORT_and_MOT</a:t>
            </a:r>
            <a:r>
              <a:rPr lang="en-US" sz="1200" dirty="0"/>
              <a:t>, because I was testing different variations and didn’t want to change “</a:t>
            </a:r>
            <a:r>
              <a:rPr lang="en-US" sz="1200" dirty="0" err="1"/>
              <a:t>load_FORT_and_MOT</a:t>
            </a:r>
            <a:r>
              <a:rPr lang="en-US" sz="1200" dirty="0"/>
              <a:t>” </a:t>
            </a:r>
            <a:r>
              <a:rPr lang="en-US" sz="1200" dirty="0" err="1"/>
              <a:t>throurhgout</a:t>
            </a:r>
            <a:r>
              <a:rPr lang="en-US" sz="1200" dirty="0"/>
              <a:t> all the experiment code to test my different versions.</a:t>
            </a:r>
          </a:p>
        </p:txBody>
      </p:sp>
      <p:sp>
        <p:nvSpPr>
          <p:cNvPr id="21" name="TextBox 20">
            <a:extLst>
              <a:ext uri="{FF2B5EF4-FFF2-40B4-BE49-F238E27FC236}">
                <a16:creationId xmlns:a16="http://schemas.microsoft.com/office/drawing/2014/main" id="{F3566221-5575-5C1A-6B5B-4F6DF896F8F4}"/>
              </a:ext>
            </a:extLst>
          </p:cNvPr>
          <p:cNvSpPr txBox="1"/>
          <p:nvPr/>
        </p:nvSpPr>
        <p:spPr>
          <a:xfrm>
            <a:off x="657885" y="2247604"/>
            <a:ext cx="4394704" cy="323165"/>
          </a:xfrm>
          <a:prstGeom prst="rect">
            <a:avLst/>
          </a:prstGeom>
          <a:noFill/>
        </p:spPr>
        <p:txBody>
          <a:bodyPr wrap="square" rtlCol="0">
            <a:spAutoFit/>
          </a:bodyPr>
          <a:lstStyle/>
          <a:p>
            <a:r>
              <a:rPr lang="en-US" sz="1500" dirty="0"/>
              <a:t>In </a:t>
            </a:r>
            <a:r>
              <a:rPr lang="en-US" sz="1500" dirty="0" err="1"/>
              <a:t>experiment_functions</a:t>
            </a:r>
            <a:r>
              <a:rPr lang="en-US" sz="1500" dirty="0"/>
              <a:t>…</a:t>
            </a:r>
          </a:p>
        </p:txBody>
      </p:sp>
    </p:spTree>
    <p:extLst>
      <p:ext uri="{BB962C8B-B14F-4D97-AF65-F5344CB8AC3E}">
        <p14:creationId xmlns:p14="http://schemas.microsoft.com/office/powerpoint/2010/main" val="124985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366149"/>
          </a:xfrm>
        </p:spPr>
        <p:txBody>
          <a:bodyPr>
            <a:normAutofit/>
          </a:bodyPr>
          <a:lstStyle/>
          <a:p>
            <a:pPr marL="0" indent="0">
              <a:buNone/>
            </a:pPr>
            <a:r>
              <a:rPr lang="en-US" sz="1500" dirty="0"/>
              <a:t>You can also have entire experiments that get called by other code such as </a:t>
            </a:r>
            <a:r>
              <a:rPr lang="en-US" sz="1500" dirty="0" err="1"/>
              <a:t>GeneralVariableScan</a:t>
            </a:r>
            <a:r>
              <a:rPr lang="en-US" sz="1500" dirty="0"/>
              <a:t> (to be discussed next).</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20" name="TextBox 19">
            <a:extLst>
              <a:ext uri="{FF2B5EF4-FFF2-40B4-BE49-F238E27FC236}">
                <a16:creationId xmlns:a16="http://schemas.microsoft.com/office/drawing/2014/main" id="{F05E44F6-A889-193F-779D-15CFF0D9774B}"/>
              </a:ext>
            </a:extLst>
          </p:cNvPr>
          <p:cNvSpPr txBox="1"/>
          <p:nvPr/>
        </p:nvSpPr>
        <p:spPr>
          <a:xfrm>
            <a:off x="5602587" y="1890905"/>
            <a:ext cx="4473919" cy="461665"/>
          </a:xfrm>
          <a:prstGeom prst="rect">
            <a:avLst/>
          </a:prstGeom>
          <a:noFill/>
        </p:spPr>
        <p:txBody>
          <a:bodyPr wrap="square" rtlCol="0">
            <a:spAutoFit/>
          </a:bodyPr>
          <a:lstStyle/>
          <a:p>
            <a:r>
              <a:rPr lang="en-US" sz="1200" dirty="0"/>
              <a:t>These functions should have names that end with “experiment“, so other code can find them. </a:t>
            </a:r>
          </a:p>
        </p:txBody>
      </p:sp>
      <p:pic>
        <p:nvPicPr>
          <p:cNvPr id="7" name="Picture 6">
            <a:extLst>
              <a:ext uri="{FF2B5EF4-FFF2-40B4-BE49-F238E27FC236}">
                <a16:creationId xmlns:a16="http://schemas.microsoft.com/office/drawing/2014/main" id="{3539EFCE-4CD3-83CD-26A8-A53BF96128BC}"/>
              </a:ext>
            </a:extLst>
          </p:cNvPr>
          <p:cNvPicPr>
            <a:picLocks noChangeAspect="1"/>
          </p:cNvPicPr>
          <p:nvPr/>
        </p:nvPicPr>
        <p:blipFill>
          <a:blip r:embed="rId2"/>
          <a:stretch>
            <a:fillRect/>
          </a:stretch>
        </p:blipFill>
        <p:spPr>
          <a:xfrm>
            <a:off x="885568" y="1764856"/>
            <a:ext cx="4618939" cy="4690182"/>
          </a:xfrm>
          <a:prstGeom prst="rect">
            <a:avLst/>
          </a:prstGeom>
        </p:spPr>
      </p:pic>
      <p:sp>
        <p:nvSpPr>
          <p:cNvPr id="8" name="TextBox 7">
            <a:extLst>
              <a:ext uri="{FF2B5EF4-FFF2-40B4-BE49-F238E27FC236}">
                <a16:creationId xmlns:a16="http://schemas.microsoft.com/office/drawing/2014/main" id="{2F102E61-4AC3-CC7B-9A43-FD91CEE9F8C6}"/>
              </a:ext>
            </a:extLst>
          </p:cNvPr>
          <p:cNvSpPr txBox="1"/>
          <p:nvPr/>
        </p:nvSpPr>
        <p:spPr>
          <a:xfrm rot="5400000">
            <a:off x="2998879" y="6555264"/>
            <a:ext cx="392314" cy="276999"/>
          </a:xfrm>
          <a:prstGeom prst="rect">
            <a:avLst/>
          </a:prstGeom>
          <a:noFill/>
        </p:spPr>
        <p:txBody>
          <a:bodyPr wrap="square" rtlCol="0">
            <a:spAutoFit/>
          </a:bodyPr>
          <a:lstStyle/>
          <a:p>
            <a:r>
              <a:rPr lang="en-US" sz="1200" b="1" dirty="0"/>
              <a:t>…</a:t>
            </a:r>
          </a:p>
        </p:txBody>
      </p:sp>
      <p:pic>
        <p:nvPicPr>
          <p:cNvPr id="11" name="Picture 10" descr="A screenshot of a computer&#10;&#10;Description automatically generated">
            <a:extLst>
              <a:ext uri="{FF2B5EF4-FFF2-40B4-BE49-F238E27FC236}">
                <a16:creationId xmlns:a16="http://schemas.microsoft.com/office/drawing/2014/main" id="{A4636BD2-37EC-7937-9D9A-18119F099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211" y="2352570"/>
            <a:ext cx="4477375" cy="3324689"/>
          </a:xfrm>
          <a:prstGeom prst="rect">
            <a:avLst/>
          </a:prstGeom>
        </p:spPr>
      </p:pic>
    </p:spTree>
    <p:extLst>
      <p:ext uri="{BB962C8B-B14F-4D97-AF65-F5344CB8AC3E}">
        <p14:creationId xmlns:p14="http://schemas.microsoft.com/office/powerpoint/2010/main" val="3320579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73B2085-4DD9-E2E2-DE58-CEE5C22BC631}"/>
              </a:ext>
            </a:extLst>
          </p:cNvPr>
          <p:cNvPicPr>
            <a:picLocks noChangeAspect="1"/>
          </p:cNvPicPr>
          <p:nvPr/>
        </p:nvPicPr>
        <p:blipFill>
          <a:blip r:embed="rId2"/>
          <a:stretch>
            <a:fillRect/>
          </a:stretch>
        </p:blipFill>
        <p:spPr>
          <a:xfrm>
            <a:off x="1959947" y="1972909"/>
            <a:ext cx="6208295" cy="283868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1500" dirty="0" err="1"/>
              <a:t>GeneralVariableScan</a:t>
            </a:r>
            <a:r>
              <a:rPr lang="en-US" sz="1500" dirty="0"/>
              <a:t> allows us to scan experiments over any </a:t>
            </a:r>
            <a:r>
              <a:rPr lang="en-US" sz="1500" dirty="0" err="1"/>
              <a:t>ExperimentVariable</a:t>
            </a:r>
            <a:r>
              <a:rPr lang="en-US" sz="1500" dirty="0"/>
              <a:t> that we want to, without writing a dedicated experiment to do so. Scans can be done in 1D or 2D, over any steps that are a valid python sequence.</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7146361" y="2320966"/>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6D94EEE-CFCE-DADC-3880-316595838345}"/>
              </a:ext>
            </a:extLst>
          </p:cNvPr>
          <p:cNvSpPr txBox="1"/>
          <p:nvPr/>
        </p:nvSpPr>
        <p:spPr>
          <a:xfrm>
            <a:off x="8375186" y="2228527"/>
            <a:ext cx="3816814" cy="553998"/>
          </a:xfrm>
          <a:prstGeom prst="rect">
            <a:avLst/>
          </a:prstGeom>
          <a:noFill/>
        </p:spPr>
        <p:txBody>
          <a:bodyPr wrap="none" rtlCol="0">
            <a:spAutoFit/>
          </a:bodyPr>
          <a:lstStyle/>
          <a:p>
            <a:r>
              <a:rPr lang="en-US" sz="1500"/>
              <a:t>The number of measurements per scan step</a:t>
            </a:r>
          </a:p>
          <a:p>
            <a:r>
              <a:rPr lang="en-US" sz="1500"/>
              <a:t>(a scan step is also called an “iteration”)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7231384" y="3758092"/>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4BBB14-6635-3519-5F40-57B86E37BAAA}"/>
              </a:ext>
            </a:extLst>
          </p:cNvPr>
          <p:cNvSpPr txBox="1"/>
          <p:nvPr/>
        </p:nvSpPr>
        <p:spPr>
          <a:xfrm>
            <a:off x="8508509" y="3774849"/>
            <a:ext cx="2727159" cy="553998"/>
          </a:xfrm>
          <a:prstGeom prst="rect">
            <a:avLst/>
          </a:prstGeom>
          <a:noFill/>
        </p:spPr>
        <p:txBody>
          <a:bodyPr wrap="square" rtlCol="0">
            <a:spAutoFit/>
          </a:bodyPr>
          <a:lstStyle/>
          <a:p>
            <a:r>
              <a:rPr lang="en-US" sz="1500" dirty="0"/>
              <a:t>scan_variable2_name is blank, so this will just be a 1D scan</a:t>
            </a:r>
          </a:p>
        </p:txBody>
      </p:sp>
      <p:sp>
        <p:nvSpPr>
          <p:cNvPr id="25" name="TextBox 24">
            <a:extLst>
              <a:ext uri="{FF2B5EF4-FFF2-40B4-BE49-F238E27FC236}">
                <a16:creationId xmlns:a16="http://schemas.microsoft.com/office/drawing/2014/main" id="{36B5D4BD-59C8-AA98-5B3E-93FA4E092180}"/>
              </a:ext>
            </a:extLst>
          </p:cNvPr>
          <p:cNvSpPr txBox="1"/>
          <p:nvPr/>
        </p:nvSpPr>
        <p:spPr>
          <a:xfrm>
            <a:off x="-64565" y="2514788"/>
            <a:ext cx="2230249" cy="1015663"/>
          </a:xfrm>
          <a:prstGeom prst="rect">
            <a:avLst/>
          </a:prstGeom>
          <a:noFill/>
        </p:spPr>
        <p:txBody>
          <a:bodyPr wrap="square" rtlCol="0">
            <a:spAutoFit/>
          </a:bodyPr>
          <a:lstStyle/>
          <a:p>
            <a:r>
              <a:rPr lang="en-US" sz="1500"/>
              <a:t>Any variable defined in </a:t>
            </a:r>
            <a:r>
              <a:rPr lang="en-US" sz="1500" err="1"/>
              <a:t>ExperimentVariables</a:t>
            </a:r>
            <a:r>
              <a:rPr lang="en-US" sz="1500"/>
              <a:t>.</a:t>
            </a:r>
          </a:p>
          <a:p>
            <a:r>
              <a:rPr lang="en-US" sz="1500"/>
              <a:t>“self.” is not needed here.</a:t>
            </a:r>
          </a:p>
        </p:txBody>
      </p:sp>
      <p:cxnSp>
        <p:nvCxnSpPr>
          <p:cNvPr id="27" name="Straight Arrow Connector 26">
            <a:extLst>
              <a:ext uri="{FF2B5EF4-FFF2-40B4-BE49-F238E27FC236}">
                <a16:creationId xmlns:a16="http://schemas.microsoft.com/office/drawing/2014/main" id="{41FBA901-A7E7-E3D6-76AD-6F0575421C52}"/>
              </a:ext>
            </a:extLst>
          </p:cNvPr>
          <p:cNvCxnSpPr>
            <a:cxnSpLocks/>
          </p:cNvCxnSpPr>
          <p:nvPr/>
        </p:nvCxnSpPr>
        <p:spPr>
          <a:xfrm>
            <a:off x="1724127" y="2820663"/>
            <a:ext cx="5586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48F931A-2F32-6670-B404-331BEF407814}"/>
              </a:ext>
            </a:extLst>
          </p:cNvPr>
          <p:cNvCxnSpPr>
            <a:cxnSpLocks/>
          </p:cNvCxnSpPr>
          <p:nvPr/>
        </p:nvCxnSpPr>
        <p:spPr>
          <a:xfrm>
            <a:off x="1852464" y="2958625"/>
            <a:ext cx="430328" cy="799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BAF0B57-E38C-5BFF-AA93-E25EF8164744}"/>
              </a:ext>
            </a:extLst>
          </p:cNvPr>
          <p:cNvCxnSpPr>
            <a:cxnSpLocks/>
          </p:cNvCxnSpPr>
          <p:nvPr/>
        </p:nvCxnSpPr>
        <p:spPr>
          <a:xfrm flipH="1">
            <a:off x="7345283" y="3192347"/>
            <a:ext cx="1221201" cy="27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EDBF669-CBD6-DF4C-3653-EE1841A9C8B9}"/>
              </a:ext>
            </a:extLst>
          </p:cNvPr>
          <p:cNvSpPr txBox="1"/>
          <p:nvPr/>
        </p:nvSpPr>
        <p:spPr>
          <a:xfrm>
            <a:off x="8508509" y="2886272"/>
            <a:ext cx="3864767" cy="784830"/>
          </a:xfrm>
          <a:prstGeom prst="rect">
            <a:avLst/>
          </a:prstGeom>
          <a:noFill/>
        </p:spPr>
        <p:txBody>
          <a:bodyPr wrap="square" rtlCol="0">
            <a:spAutoFit/>
          </a:bodyPr>
          <a:lstStyle/>
          <a:p>
            <a:r>
              <a:rPr lang="en-US" sz="1500"/>
              <a:t>Note that you can use </a:t>
            </a:r>
            <a:r>
              <a:rPr lang="en-US" sz="1500" err="1"/>
              <a:t>numpy</a:t>
            </a:r>
            <a:r>
              <a:rPr lang="en-US" sz="1500"/>
              <a:t> functions, ARTIQ units, and even </a:t>
            </a:r>
            <a:r>
              <a:rPr lang="en-US" sz="1500" err="1"/>
              <a:t>ExperimentVariables</a:t>
            </a:r>
            <a:r>
              <a:rPr lang="en-US" sz="1500"/>
              <a:t> as long as you remember the “self.”</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1108826" y="4680215"/>
            <a:ext cx="1133290" cy="365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506534" y="4991303"/>
            <a:ext cx="11588896" cy="553998"/>
          </a:xfrm>
          <a:prstGeom prst="rect">
            <a:avLst/>
          </a:prstGeom>
          <a:noFill/>
        </p:spPr>
        <p:txBody>
          <a:bodyPr wrap="square" rtlCol="0">
            <a:spAutoFit/>
          </a:bodyPr>
          <a:lstStyle/>
          <a:p>
            <a:r>
              <a:rPr lang="en-US" sz="1500" dirty="0"/>
              <a:t>This is any function that you write in subroutines/experiment_functions.py. As long as the function name ends with “experiment”, it will show up in this menu. See subroutines/experiment_functions.py for examples and more details.</a:t>
            </a:r>
          </a:p>
        </p:txBody>
      </p:sp>
      <p:sp>
        <p:nvSpPr>
          <p:cNvPr id="4" name="TextBox 3">
            <a:extLst>
              <a:ext uri="{FF2B5EF4-FFF2-40B4-BE49-F238E27FC236}">
                <a16:creationId xmlns:a16="http://schemas.microsoft.com/office/drawing/2014/main" id="{13E56A3F-8400-3490-B6D8-66B71014D046}"/>
              </a:ext>
            </a:extLst>
          </p:cNvPr>
          <p:cNvSpPr txBox="1"/>
          <p:nvPr/>
        </p:nvSpPr>
        <p:spPr>
          <a:xfrm>
            <a:off x="506534" y="5586417"/>
            <a:ext cx="8579714" cy="646331"/>
          </a:xfrm>
          <a:prstGeom prst="rect">
            <a:avLst/>
          </a:prstGeom>
          <a:noFill/>
        </p:spPr>
        <p:txBody>
          <a:bodyPr wrap="square" rtlCol="0">
            <a:spAutoFit/>
          </a:bodyPr>
          <a:lstStyle/>
          <a:p>
            <a:r>
              <a:rPr lang="en-US" sz="1200" dirty="0"/>
              <a:t>Note: although the code changes the value of the </a:t>
            </a:r>
            <a:r>
              <a:rPr lang="en-US" sz="1200" dirty="0" err="1"/>
              <a:t>scan_variable</a:t>
            </a:r>
            <a:r>
              <a:rPr lang="en-US" sz="1200" dirty="0"/>
              <a:t>(s) through the experiment, it does not update the dataset for that variable. So whatever experiment you run after this will still use the value stored in the dataset before you ran this (i.e. the value displayed in </a:t>
            </a:r>
            <a:r>
              <a:rPr lang="en-US" sz="1200" dirty="0" err="1"/>
              <a:t>ExperimentVariables</a:t>
            </a:r>
            <a:r>
              <a:rPr lang="en-US" sz="1200" dirty="0"/>
              <a:t> if you “Recompute all arguments”)</a:t>
            </a:r>
          </a:p>
        </p:txBody>
      </p:sp>
      <p:sp>
        <p:nvSpPr>
          <p:cNvPr id="11" name="TextBox 10">
            <a:extLst>
              <a:ext uri="{FF2B5EF4-FFF2-40B4-BE49-F238E27FC236}">
                <a16:creationId xmlns:a16="http://schemas.microsoft.com/office/drawing/2014/main" id="{631B2BFC-C596-8E84-4BF0-4CDA0E84C6AD}"/>
              </a:ext>
            </a:extLst>
          </p:cNvPr>
          <p:cNvSpPr txBox="1"/>
          <p:nvPr/>
        </p:nvSpPr>
        <p:spPr>
          <a:xfrm>
            <a:off x="506534" y="6320974"/>
            <a:ext cx="8579714" cy="461665"/>
          </a:xfrm>
          <a:prstGeom prst="rect">
            <a:avLst/>
          </a:prstGeom>
          <a:noFill/>
        </p:spPr>
        <p:txBody>
          <a:bodyPr wrap="square" rtlCol="0">
            <a:spAutoFit/>
          </a:bodyPr>
          <a:lstStyle/>
          <a:p>
            <a:r>
              <a:rPr lang="en-US" sz="1200" dirty="0"/>
              <a:t>For single atom experiments, you can plot the retention and loading rate with the “</a:t>
            </a:r>
            <a:r>
              <a:rPr lang="en-US" sz="1200" dirty="0" err="1"/>
              <a:t>plot_retention_and_loading</a:t>
            </a:r>
            <a:r>
              <a:rPr lang="en-US" sz="1200" dirty="0"/>
              <a:t>” applet. See applet section for details. </a:t>
            </a:r>
          </a:p>
        </p:txBody>
      </p:sp>
    </p:spTree>
    <p:extLst>
      <p:ext uri="{BB962C8B-B14F-4D97-AF65-F5344CB8AC3E}">
        <p14:creationId xmlns:p14="http://schemas.microsoft.com/office/powerpoint/2010/main" val="60053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23EE9F0-7BDF-0FF7-9341-2A7885B333CF}"/>
              </a:ext>
            </a:extLst>
          </p:cNvPr>
          <p:cNvGrpSpPr/>
          <p:nvPr/>
        </p:nvGrpSpPr>
        <p:grpSpPr>
          <a:xfrm>
            <a:off x="1948917" y="1828060"/>
            <a:ext cx="6219325" cy="3290675"/>
            <a:chOff x="1948917" y="1972909"/>
            <a:chExt cx="6219325" cy="3290675"/>
          </a:xfrm>
        </p:grpSpPr>
        <p:pic>
          <p:nvPicPr>
            <p:cNvPr id="15" name="Picture 14">
              <a:extLst>
                <a:ext uri="{FF2B5EF4-FFF2-40B4-BE49-F238E27FC236}">
                  <a16:creationId xmlns:a16="http://schemas.microsoft.com/office/drawing/2014/main" id="{B73B2085-4DD9-E2E2-DE58-CEE5C22BC631}"/>
                </a:ext>
              </a:extLst>
            </p:cNvPr>
            <p:cNvPicPr>
              <a:picLocks noChangeAspect="1"/>
            </p:cNvPicPr>
            <p:nvPr/>
          </p:nvPicPr>
          <p:blipFill>
            <a:blip r:embed="rId2"/>
            <a:stretch>
              <a:fillRect/>
            </a:stretch>
          </p:blipFill>
          <p:spPr>
            <a:xfrm>
              <a:off x="1959947" y="1972909"/>
              <a:ext cx="6208295" cy="2838689"/>
            </a:xfrm>
            <a:prstGeom prst="rect">
              <a:avLst/>
            </a:prstGeom>
          </p:spPr>
        </p:pic>
        <p:pic>
          <p:nvPicPr>
            <p:cNvPr id="12" name="Picture 11">
              <a:extLst>
                <a:ext uri="{FF2B5EF4-FFF2-40B4-BE49-F238E27FC236}">
                  <a16:creationId xmlns:a16="http://schemas.microsoft.com/office/drawing/2014/main" id="{4E5E70D5-153B-1A4B-CDDF-2DD3946AEC87}"/>
                </a:ext>
              </a:extLst>
            </p:cNvPr>
            <p:cNvPicPr>
              <a:picLocks noChangeAspect="1"/>
            </p:cNvPicPr>
            <p:nvPr/>
          </p:nvPicPr>
          <p:blipFill>
            <a:blip r:embed="rId3"/>
            <a:stretch>
              <a:fillRect/>
            </a:stretch>
          </p:blipFill>
          <p:spPr>
            <a:xfrm>
              <a:off x="2273739" y="4392612"/>
              <a:ext cx="5885450" cy="429668"/>
            </a:xfrm>
            <a:prstGeom prst="rect">
              <a:avLst/>
            </a:prstGeom>
          </p:spPr>
        </p:pic>
        <p:pic>
          <p:nvPicPr>
            <p:cNvPr id="23" name="Picture 22">
              <a:extLst>
                <a:ext uri="{FF2B5EF4-FFF2-40B4-BE49-F238E27FC236}">
                  <a16:creationId xmlns:a16="http://schemas.microsoft.com/office/drawing/2014/main" id="{889353BA-A892-BC35-5C5C-F17B706F90AC}"/>
                </a:ext>
              </a:extLst>
            </p:cNvPr>
            <p:cNvPicPr>
              <a:picLocks noChangeAspect="1"/>
            </p:cNvPicPr>
            <p:nvPr/>
          </p:nvPicPr>
          <p:blipFill>
            <a:blip r:embed="rId4"/>
            <a:stretch>
              <a:fillRect/>
            </a:stretch>
          </p:blipFill>
          <p:spPr>
            <a:xfrm>
              <a:off x="1948917" y="4811598"/>
              <a:ext cx="6219325" cy="451986"/>
            </a:xfrm>
            <a:prstGeom prst="rect">
              <a:avLst/>
            </a:prstGeom>
          </p:spPr>
        </p:pic>
      </p:gr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1500" dirty="0" err="1"/>
              <a:t>GeneralVariableScan</a:t>
            </a:r>
            <a:r>
              <a:rPr lang="en-US" sz="1500" dirty="0"/>
              <a:t> allows us to scan experiments over any </a:t>
            </a:r>
            <a:r>
              <a:rPr lang="en-US" sz="1500" dirty="0" err="1"/>
              <a:t>ExperimentVariable</a:t>
            </a:r>
            <a:r>
              <a:rPr lang="en-US" sz="1500" dirty="0"/>
              <a:t> that we want to, without writing a dedicated experiment to do so. Scans can be done in 1D or 2D, over any steps that are a valid python sequence.</a:t>
            </a:r>
          </a:p>
          <a:p>
            <a:pPr marL="0" indent="0">
              <a:buNone/>
            </a:pPr>
            <a:endParaRPr lang="en-US" sz="1500" dirty="0"/>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7146361" y="2320966"/>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6D94EEE-CFCE-DADC-3880-316595838345}"/>
              </a:ext>
            </a:extLst>
          </p:cNvPr>
          <p:cNvSpPr txBox="1"/>
          <p:nvPr/>
        </p:nvSpPr>
        <p:spPr>
          <a:xfrm>
            <a:off x="8375186" y="2228527"/>
            <a:ext cx="3816814" cy="553998"/>
          </a:xfrm>
          <a:prstGeom prst="rect">
            <a:avLst/>
          </a:prstGeom>
          <a:noFill/>
        </p:spPr>
        <p:txBody>
          <a:bodyPr wrap="none" rtlCol="0">
            <a:spAutoFit/>
          </a:bodyPr>
          <a:lstStyle/>
          <a:p>
            <a:r>
              <a:rPr lang="en-US" sz="1500"/>
              <a:t>The number of measurements per scan step</a:t>
            </a:r>
          </a:p>
          <a:p>
            <a:r>
              <a:rPr lang="en-US" sz="1500"/>
              <a:t>(a scan step is also called an “iteration”)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7345283" y="3594226"/>
            <a:ext cx="1163226" cy="302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4BBB14-6635-3519-5F40-57B86E37BAAA}"/>
              </a:ext>
            </a:extLst>
          </p:cNvPr>
          <p:cNvSpPr txBox="1"/>
          <p:nvPr/>
        </p:nvSpPr>
        <p:spPr>
          <a:xfrm>
            <a:off x="8508509" y="3774849"/>
            <a:ext cx="2727159" cy="553998"/>
          </a:xfrm>
          <a:prstGeom prst="rect">
            <a:avLst/>
          </a:prstGeom>
          <a:noFill/>
        </p:spPr>
        <p:txBody>
          <a:bodyPr wrap="square" rtlCol="0">
            <a:spAutoFit/>
          </a:bodyPr>
          <a:lstStyle/>
          <a:p>
            <a:r>
              <a:rPr lang="en-US" sz="1500" dirty="0"/>
              <a:t>scan_variable2_name is blank, so this will just be a 1D scan</a:t>
            </a:r>
          </a:p>
        </p:txBody>
      </p:sp>
      <p:sp>
        <p:nvSpPr>
          <p:cNvPr id="25" name="TextBox 24">
            <a:extLst>
              <a:ext uri="{FF2B5EF4-FFF2-40B4-BE49-F238E27FC236}">
                <a16:creationId xmlns:a16="http://schemas.microsoft.com/office/drawing/2014/main" id="{36B5D4BD-59C8-AA98-5B3E-93FA4E092180}"/>
              </a:ext>
            </a:extLst>
          </p:cNvPr>
          <p:cNvSpPr txBox="1"/>
          <p:nvPr/>
        </p:nvSpPr>
        <p:spPr>
          <a:xfrm>
            <a:off x="-64565" y="2514788"/>
            <a:ext cx="2230249" cy="1015663"/>
          </a:xfrm>
          <a:prstGeom prst="rect">
            <a:avLst/>
          </a:prstGeom>
          <a:noFill/>
        </p:spPr>
        <p:txBody>
          <a:bodyPr wrap="square" rtlCol="0">
            <a:spAutoFit/>
          </a:bodyPr>
          <a:lstStyle/>
          <a:p>
            <a:r>
              <a:rPr lang="en-US" sz="1500"/>
              <a:t>Any variable defined in </a:t>
            </a:r>
            <a:r>
              <a:rPr lang="en-US" sz="1500" err="1"/>
              <a:t>ExperimentVariables</a:t>
            </a:r>
            <a:r>
              <a:rPr lang="en-US" sz="1500"/>
              <a:t>.</a:t>
            </a:r>
          </a:p>
          <a:p>
            <a:r>
              <a:rPr lang="en-US" sz="1500"/>
              <a:t>“self.” is not needed here.</a:t>
            </a:r>
          </a:p>
        </p:txBody>
      </p:sp>
      <p:cxnSp>
        <p:nvCxnSpPr>
          <p:cNvPr id="27" name="Straight Arrow Connector 26">
            <a:extLst>
              <a:ext uri="{FF2B5EF4-FFF2-40B4-BE49-F238E27FC236}">
                <a16:creationId xmlns:a16="http://schemas.microsoft.com/office/drawing/2014/main" id="{41FBA901-A7E7-E3D6-76AD-6F0575421C52}"/>
              </a:ext>
            </a:extLst>
          </p:cNvPr>
          <p:cNvCxnSpPr>
            <a:cxnSpLocks/>
          </p:cNvCxnSpPr>
          <p:nvPr/>
        </p:nvCxnSpPr>
        <p:spPr>
          <a:xfrm flipV="1">
            <a:off x="1724127" y="2706986"/>
            <a:ext cx="549612" cy="113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48F931A-2F32-6670-B404-331BEF407814}"/>
              </a:ext>
            </a:extLst>
          </p:cNvPr>
          <p:cNvCxnSpPr>
            <a:cxnSpLocks/>
          </p:cNvCxnSpPr>
          <p:nvPr/>
        </p:nvCxnSpPr>
        <p:spPr>
          <a:xfrm>
            <a:off x="1852464" y="2958625"/>
            <a:ext cx="421275" cy="635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BAF0B57-E38C-5BFF-AA93-E25EF8164744}"/>
              </a:ext>
            </a:extLst>
          </p:cNvPr>
          <p:cNvCxnSpPr>
            <a:cxnSpLocks/>
          </p:cNvCxnSpPr>
          <p:nvPr/>
        </p:nvCxnSpPr>
        <p:spPr>
          <a:xfrm flipH="1">
            <a:off x="7345283" y="3192347"/>
            <a:ext cx="1221201" cy="27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EDBF669-CBD6-DF4C-3653-EE1841A9C8B9}"/>
              </a:ext>
            </a:extLst>
          </p:cNvPr>
          <p:cNvSpPr txBox="1"/>
          <p:nvPr/>
        </p:nvSpPr>
        <p:spPr>
          <a:xfrm>
            <a:off x="8508509" y="2886272"/>
            <a:ext cx="3864767" cy="784830"/>
          </a:xfrm>
          <a:prstGeom prst="rect">
            <a:avLst/>
          </a:prstGeom>
          <a:noFill/>
        </p:spPr>
        <p:txBody>
          <a:bodyPr wrap="square" rtlCol="0">
            <a:spAutoFit/>
          </a:bodyPr>
          <a:lstStyle/>
          <a:p>
            <a:r>
              <a:rPr lang="en-US" sz="1500"/>
              <a:t>Note that you can use </a:t>
            </a:r>
            <a:r>
              <a:rPr lang="en-US" sz="1500" err="1"/>
              <a:t>numpy</a:t>
            </a:r>
            <a:r>
              <a:rPr lang="en-US" sz="1500"/>
              <a:t> functions, ARTIQ units, and even </a:t>
            </a:r>
            <a:r>
              <a:rPr lang="en-US" sz="1500" err="1"/>
              <a:t>ExperimentVariables</a:t>
            </a:r>
            <a:r>
              <a:rPr lang="en-US" sz="1500"/>
              <a:t> as long as you remember the “self.”</a:t>
            </a:r>
          </a:p>
        </p:txBody>
      </p:sp>
      <p:sp>
        <p:nvSpPr>
          <p:cNvPr id="38" name="TextBox 37">
            <a:extLst>
              <a:ext uri="{FF2B5EF4-FFF2-40B4-BE49-F238E27FC236}">
                <a16:creationId xmlns:a16="http://schemas.microsoft.com/office/drawing/2014/main" id="{FDA6E9C5-A23B-B6D1-4EDC-6F332B631E5A}"/>
              </a:ext>
            </a:extLst>
          </p:cNvPr>
          <p:cNvSpPr txBox="1"/>
          <p:nvPr/>
        </p:nvSpPr>
        <p:spPr>
          <a:xfrm>
            <a:off x="506534" y="5090211"/>
            <a:ext cx="11588896" cy="553998"/>
          </a:xfrm>
          <a:prstGeom prst="rect">
            <a:avLst/>
          </a:prstGeom>
          <a:noFill/>
        </p:spPr>
        <p:txBody>
          <a:bodyPr wrap="square" rtlCol="0">
            <a:spAutoFit/>
          </a:bodyPr>
          <a:lstStyle/>
          <a:p>
            <a:r>
              <a:rPr lang="en-US" sz="1500" dirty="0"/>
              <a:t>This is any function that you write in subroutines/experiment_functions.py. As long as the function name ends with “experiment”, it will show up in this menu. See subroutines/experiment_functions.py for examples and more details.</a:t>
            </a:r>
          </a:p>
        </p:txBody>
      </p:sp>
      <p:sp>
        <p:nvSpPr>
          <p:cNvPr id="4" name="TextBox 3">
            <a:extLst>
              <a:ext uri="{FF2B5EF4-FFF2-40B4-BE49-F238E27FC236}">
                <a16:creationId xmlns:a16="http://schemas.microsoft.com/office/drawing/2014/main" id="{13E56A3F-8400-3490-B6D8-66B71014D046}"/>
              </a:ext>
            </a:extLst>
          </p:cNvPr>
          <p:cNvSpPr txBox="1"/>
          <p:nvPr/>
        </p:nvSpPr>
        <p:spPr>
          <a:xfrm>
            <a:off x="506534" y="5685325"/>
            <a:ext cx="8579714" cy="646331"/>
          </a:xfrm>
          <a:prstGeom prst="rect">
            <a:avLst/>
          </a:prstGeom>
          <a:noFill/>
        </p:spPr>
        <p:txBody>
          <a:bodyPr wrap="square" rtlCol="0">
            <a:spAutoFit/>
          </a:bodyPr>
          <a:lstStyle/>
          <a:p>
            <a:r>
              <a:rPr lang="en-US" sz="1200" dirty="0"/>
              <a:t>Note: although the code changes the value of the </a:t>
            </a:r>
            <a:r>
              <a:rPr lang="en-US" sz="1200" dirty="0" err="1"/>
              <a:t>scan_variable</a:t>
            </a:r>
            <a:r>
              <a:rPr lang="en-US" sz="1200" dirty="0"/>
              <a:t>(s) through the experiment, it does not update the dataset for that variable. So whatever experiment you run after this will still use the value stored in the dataset before you ran this (i.e. the value displayed in </a:t>
            </a:r>
            <a:r>
              <a:rPr lang="en-US" sz="1200" dirty="0" err="1"/>
              <a:t>ExperimentVariables</a:t>
            </a:r>
            <a:r>
              <a:rPr lang="en-US" sz="1200" dirty="0"/>
              <a:t> if you “Recompute all arguments”)</a:t>
            </a:r>
          </a:p>
        </p:txBody>
      </p:sp>
      <p:sp>
        <p:nvSpPr>
          <p:cNvPr id="11" name="TextBox 10">
            <a:extLst>
              <a:ext uri="{FF2B5EF4-FFF2-40B4-BE49-F238E27FC236}">
                <a16:creationId xmlns:a16="http://schemas.microsoft.com/office/drawing/2014/main" id="{631B2BFC-C596-8E84-4BF0-4CDA0E84C6AD}"/>
              </a:ext>
            </a:extLst>
          </p:cNvPr>
          <p:cNvSpPr txBox="1"/>
          <p:nvPr/>
        </p:nvSpPr>
        <p:spPr>
          <a:xfrm>
            <a:off x="506534" y="6320974"/>
            <a:ext cx="8579714" cy="461665"/>
          </a:xfrm>
          <a:prstGeom prst="rect">
            <a:avLst/>
          </a:prstGeom>
          <a:noFill/>
        </p:spPr>
        <p:txBody>
          <a:bodyPr wrap="square" rtlCol="0">
            <a:spAutoFit/>
          </a:bodyPr>
          <a:lstStyle/>
          <a:p>
            <a:r>
              <a:rPr lang="en-US" sz="1200" dirty="0"/>
              <a:t>For single atom experiments, you can plot the retention and loading rate with the “</a:t>
            </a:r>
            <a:r>
              <a:rPr lang="en-US" sz="1200" dirty="0" err="1"/>
              <a:t>plot_retention_and_loading</a:t>
            </a:r>
            <a:r>
              <a:rPr lang="en-US" sz="1200" dirty="0"/>
              <a:t>” applet. See applet section for details. </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1108826" y="4943192"/>
            <a:ext cx="1056858" cy="102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FBA3827-A517-EA5D-3CDB-1A7B875C0214}"/>
              </a:ext>
            </a:extLst>
          </p:cNvPr>
          <p:cNvCxnSpPr>
            <a:cxnSpLocks/>
          </p:cNvCxnSpPr>
          <p:nvPr/>
        </p:nvCxnSpPr>
        <p:spPr>
          <a:xfrm flipH="1" flipV="1">
            <a:off x="7440202" y="4476255"/>
            <a:ext cx="1163226" cy="302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FA8FB95B-453E-9836-D60F-5D10BD5BF693}"/>
              </a:ext>
            </a:extLst>
          </p:cNvPr>
          <p:cNvSpPr txBox="1"/>
          <p:nvPr/>
        </p:nvSpPr>
        <p:spPr>
          <a:xfrm>
            <a:off x="8641317" y="4610777"/>
            <a:ext cx="2727159" cy="323165"/>
          </a:xfrm>
          <a:prstGeom prst="rect">
            <a:avLst/>
          </a:prstGeom>
          <a:noFill/>
        </p:spPr>
        <p:txBody>
          <a:bodyPr wrap="square" rtlCol="0">
            <a:spAutoFit/>
          </a:bodyPr>
          <a:lstStyle/>
          <a:p>
            <a:r>
              <a:rPr lang="en-US" sz="1500" dirty="0"/>
              <a:t>See next page</a:t>
            </a:r>
          </a:p>
        </p:txBody>
      </p:sp>
    </p:spTree>
    <p:extLst>
      <p:ext uri="{BB962C8B-B14F-4D97-AF65-F5344CB8AC3E}">
        <p14:creationId xmlns:p14="http://schemas.microsoft.com/office/powerpoint/2010/main" val="70395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2000" dirty="0"/>
              <a:t>Pro-tips</a:t>
            </a:r>
          </a:p>
        </p:txBody>
      </p:sp>
      <p:pic>
        <p:nvPicPr>
          <p:cNvPr id="6" name="Picture 5">
            <a:extLst>
              <a:ext uri="{FF2B5EF4-FFF2-40B4-BE49-F238E27FC236}">
                <a16:creationId xmlns:a16="http://schemas.microsoft.com/office/drawing/2014/main" id="{12C0A4BE-0845-008F-1E50-BD029A2A0E15}"/>
              </a:ext>
            </a:extLst>
          </p:cNvPr>
          <p:cNvPicPr>
            <a:picLocks noChangeAspect="1"/>
          </p:cNvPicPr>
          <p:nvPr/>
        </p:nvPicPr>
        <p:blipFill>
          <a:blip r:embed="rId2"/>
          <a:stretch>
            <a:fillRect/>
          </a:stretch>
        </p:blipFill>
        <p:spPr>
          <a:xfrm>
            <a:off x="838199" y="2689768"/>
            <a:ext cx="4245845" cy="4039388"/>
          </a:xfrm>
          <a:prstGeom prst="rect">
            <a:avLst/>
          </a:prstGeom>
        </p:spPr>
      </p:pic>
      <p:pic>
        <p:nvPicPr>
          <p:cNvPr id="5" name="Picture 4">
            <a:extLst>
              <a:ext uri="{FF2B5EF4-FFF2-40B4-BE49-F238E27FC236}">
                <a16:creationId xmlns:a16="http://schemas.microsoft.com/office/drawing/2014/main" id="{6A898298-1256-CA3E-2145-742222EBCD48}"/>
              </a:ext>
            </a:extLst>
          </p:cNvPr>
          <p:cNvPicPr>
            <a:picLocks noChangeAspect="1"/>
          </p:cNvPicPr>
          <p:nvPr/>
        </p:nvPicPr>
        <p:blipFill rotWithShape="1">
          <a:blip r:embed="rId3"/>
          <a:srcRect r="25888"/>
          <a:stretch/>
        </p:blipFill>
        <p:spPr>
          <a:xfrm>
            <a:off x="5972270" y="2750219"/>
            <a:ext cx="5927374" cy="3128694"/>
          </a:xfrm>
          <a:prstGeom prst="rect">
            <a:avLst/>
          </a:prstGeom>
        </p:spPr>
      </p:pic>
      <p:sp>
        <p:nvSpPr>
          <p:cNvPr id="8" name="TextBox 7">
            <a:extLst>
              <a:ext uri="{FF2B5EF4-FFF2-40B4-BE49-F238E27FC236}">
                <a16:creationId xmlns:a16="http://schemas.microsoft.com/office/drawing/2014/main" id="{5063BDDC-0358-8B31-947F-D7BE2AA28169}"/>
              </a:ext>
            </a:extLst>
          </p:cNvPr>
          <p:cNvSpPr txBox="1"/>
          <p:nvPr/>
        </p:nvSpPr>
        <p:spPr>
          <a:xfrm>
            <a:off x="838198" y="1690688"/>
            <a:ext cx="4245845" cy="1246495"/>
          </a:xfrm>
          <a:prstGeom prst="rect">
            <a:avLst/>
          </a:prstGeom>
          <a:noFill/>
        </p:spPr>
        <p:txBody>
          <a:bodyPr wrap="square">
            <a:spAutoFit/>
          </a:bodyPr>
          <a:lstStyle/>
          <a:p>
            <a:r>
              <a:rPr lang="en-US" sz="1500" dirty="0"/>
              <a:t>If you scan over ‘</a:t>
            </a:r>
            <a:r>
              <a:rPr lang="en-US" sz="1500" dirty="0" err="1"/>
              <a:t>dummy_variable</a:t>
            </a:r>
            <a:r>
              <a:rPr lang="en-US" sz="1500" dirty="0"/>
              <a:t>’, you can check if your experiment is behaving consistently. You can also put </a:t>
            </a:r>
            <a:r>
              <a:rPr lang="en-US" sz="1500" dirty="0" err="1"/>
              <a:t>self.dummy_variable</a:t>
            </a:r>
            <a:r>
              <a:rPr lang="en-US" sz="1500" dirty="0"/>
              <a:t> in your code as a stand-in or temporary variable to test things out.</a:t>
            </a:r>
          </a:p>
        </p:txBody>
      </p:sp>
      <p:sp>
        <p:nvSpPr>
          <p:cNvPr id="9" name="TextBox 8">
            <a:extLst>
              <a:ext uri="{FF2B5EF4-FFF2-40B4-BE49-F238E27FC236}">
                <a16:creationId xmlns:a16="http://schemas.microsoft.com/office/drawing/2014/main" id="{0486C7B9-7069-B9D2-A3A8-E06F77CF9BF3}"/>
              </a:ext>
            </a:extLst>
          </p:cNvPr>
          <p:cNvSpPr txBox="1"/>
          <p:nvPr/>
        </p:nvSpPr>
        <p:spPr>
          <a:xfrm>
            <a:off x="5888523" y="1537571"/>
            <a:ext cx="6303477" cy="1246495"/>
          </a:xfrm>
          <a:prstGeom prst="rect">
            <a:avLst/>
          </a:prstGeom>
          <a:noFill/>
        </p:spPr>
        <p:txBody>
          <a:bodyPr wrap="square">
            <a:spAutoFit/>
          </a:bodyPr>
          <a:lstStyle/>
          <a:p>
            <a:r>
              <a:rPr lang="en-US" sz="1500" dirty="0"/>
              <a:t>You can use ‘</a:t>
            </a:r>
            <a:r>
              <a:rPr lang="en-US" sz="1500" dirty="0" err="1"/>
              <a:t>override_ExperimentVariables</a:t>
            </a:r>
            <a:r>
              <a:rPr lang="en-US" sz="1500" dirty="0"/>
              <a:t>’ to run an experiment without having to change the values set in </a:t>
            </a:r>
            <a:r>
              <a:rPr lang="en-US" sz="1500" dirty="0" err="1"/>
              <a:t>ExperimentVariables</a:t>
            </a:r>
            <a:r>
              <a:rPr lang="en-US" sz="1500" dirty="0"/>
              <a:t>. This will only change the variable for this experiment, i.e. it will not update the dataset. This is nice for avoiding errors due to changing an </a:t>
            </a:r>
            <a:r>
              <a:rPr lang="en-US" sz="1500" dirty="0" err="1"/>
              <a:t>ExperimentVariable</a:t>
            </a:r>
            <a:r>
              <a:rPr lang="en-US" sz="1500" dirty="0"/>
              <a:t> and forgetting to change it back. </a:t>
            </a:r>
          </a:p>
        </p:txBody>
      </p:sp>
      <p:cxnSp>
        <p:nvCxnSpPr>
          <p:cNvPr id="11" name="Straight Arrow Connector 10">
            <a:extLst>
              <a:ext uri="{FF2B5EF4-FFF2-40B4-BE49-F238E27FC236}">
                <a16:creationId xmlns:a16="http://schemas.microsoft.com/office/drawing/2014/main" id="{11504327-CF59-A6ED-0220-A3C7BE2749BA}"/>
              </a:ext>
            </a:extLst>
          </p:cNvPr>
          <p:cNvCxnSpPr>
            <a:cxnSpLocks/>
          </p:cNvCxnSpPr>
          <p:nvPr/>
        </p:nvCxnSpPr>
        <p:spPr>
          <a:xfrm flipV="1">
            <a:off x="6119199" y="5320429"/>
            <a:ext cx="203324" cy="69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A562ECD-3D1B-DC19-04D7-952AA256D6E4}"/>
              </a:ext>
            </a:extLst>
          </p:cNvPr>
          <p:cNvSpPr txBox="1"/>
          <p:nvPr/>
        </p:nvSpPr>
        <p:spPr>
          <a:xfrm>
            <a:off x="5972270" y="6019086"/>
            <a:ext cx="5927374" cy="553998"/>
          </a:xfrm>
          <a:prstGeom prst="rect">
            <a:avLst/>
          </a:prstGeom>
          <a:noFill/>
        </p:spPr>
        <p:txBody>
          <a:bodyPr wrap="square" rtlCol="0">
            <a:spAutoFit/>
          </a:bodyPr>
          <a:lstStyle/>
          <a:p>
            <a:r>
              <a:rPr lang="en-US" sz="1500" dirty="0"/>
              <a:t>A python dictionary with the key(s) equal to variable names, and values equal to the value(s) you want.</a:t>
            </a:r>
          </a:p>
        </p:txBody>
      </p:sp>
    </p:spTree>
    <p:extLst>
      <p:ext uri="{BB962C8B-B14F-4D97-AF65-F5344CB8AC3E}">
        <p14:creationId xmlns:p14="http://schemas.microsoft.com/office/powerpoint/2010/main" val="153770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2000" dirty="0"/>
              <a:t>Pro-tips</a:t>
            </a:r>
          </a:p>
        </p:txBody>
      </p:sp>
      <p:sp>
        <p:nvSpPr>
          <p:cNvPr id="9" name="TextBox 8">
            <a:extLst>
              <a:ext uri="{FF2B5EF4-FFF2-40B4-BE49-F238E27FC236}">
                <a16:creationId xmlns:a16="http://schemas.microsoft.com/office/drawing/2014/main" id="{0486C7B9-7069-B9D2-A3A8-E06F77CF9BF3}"/>
              </a:ext>
            </a:extLst>
          </p:cNvPr>
          <p:cNvSpPr txBox="1"/>
          <p:nvPr/>
        </p:nvSpPr>
        <p:spPr>
          <a:xfrm>
            <a:off x="851235" y="1690688"/>
            <a:ext cx="11108633" cy="1477328"/>
          </a:xfrm>
          <a:prstGeom prst="rect">
            <a:avLst/>
          </a:prstGeom>
          <a:noFill/>
        </p:spPr>
        <p:txBody>
          <a:bodyPr wrap="square">
            <a:spAutoFit/>
          </a:bodyPr>
          <a:lstStyle/>
          <a:p>
            <a:r>
              <a:rPr lang="en-US" sz="1500" dirty="0"/>
              <a:t>Another example of overriding </a:t>
            </a:r>
            <a:r>
              <a:rPr lang="en-US" sz="1500" dirty="0" err="1"/>
              <a:t>ExperimentVariables</a:t>
            </a:r>
            <a:endParaRPr lang="en-US" sz="1500" dirty="0"/>
          </a:p>
          <a:p>
            <a:endParaRPr lang="en-US" sz="1500" dirty="0"/>
          </a:p>
          <a:p>
            <a:r>
              <a:rPr lang="en-US" sz="1500" dirty="0"/>
              <a:t>Below, I was running experiment in which I physically blocked the cooling laser, so</a:t>
            </a:r>
          </a:p>
          <a:p>
            <a:pPr marL="342900" indent="-342900">
              <a:buAutoNum type="arabicPeriod"/>
            </a:pPr>
            <a:r>
              <a:rPr lang="en-US" sz="1500" dirty="0"/>
              <a:t>I disabled the feedback by setting </a:t>
            </a:r>
            <a:r>
              <a:rPr lang="en-US" sz="1500" dirty="0" err="1"/>
              <a:t>fast_feedback_dds_list</a:t>
            </a:r>
            <a:r>
              <a:rPr lang="en-US" sz="1500" dirty="0"/>
              <a:t> to only include the FORT AOM. Note the double quotations which are needed around [‘</a:t>
            </a:r>
            <a:r>
              <a:rPr lang="en-US" sz="1500" dirty="0" err="1"/>
              <a:t>dds_FORT</a:t>
            </a:r>
            <a:r>
              <a:rPr lang="en-US" sz="1500" dirty="0"/>
              <a:t>’]. </a:t>
            </a:r>
          </a:p>
          <a:p>
            <a:pPr marL="342900" indent="-342900">
              <a:buAutoNum type="arabicPeriod"/>
            </a:pPr>
            <a:r>
              <a:rPr lang="en-US" sz="1500" dirty="0"/>
              <a:t>I set the MOT loading time to only 10*</a:t>
            </a:r>
            <a:r>
              <a:rPr lang="en-US" sz="1500" dirty="0" err="1"/>
              <a:t>ms</a:t>
            </a:r>
            <a:r>
              <a:rPr lang="en-US" sz="1500" dirty="0"/>
              <a:t> (could be shorter) to improve my data rate, since I clearly wasn’t going to load any atoms.</a:t>
            </a:r>
          </a:p>
        </p:txBody>
      </p:sp>
      <p:pic>
        <p:nvPicPr>
          <p:cNvPr id="12" name="Picture 11">
            <a:extLst>
              <a:ext uri="{FF2B5EF4-FFF2-40B4-BE49-F238E27FC236}">
                <a16:creationId xmlns:a16="http://schemas.microsoft.com/office/drawing/2014/main" id="{E4257B3B-39F8-38EB-41F2-A6B780345CF1}"/>
              </a:ext>
            </a:extLst>
          </p:cNvPr>
          <p:cNvPicPr>
            <a:picLocks noChangeAspect="1"/>
          </p:cNvPicPr>
          <p:nvPr/>
        </p:nvPicPr>
        <p:blipFill>
          <a:blip r:embed="rId2"/>
          <a:stretch>
            <a:fillRect/>
          </a:stretch>
        </p:blipFill>
        <p:spPr>
          <a:xfrm>
            <a:off x="946095" y="3252419"/>
            <a:ext cx="5750092" cy="3515600"/>
          </a:xfrm>
          <a:prstGeom prst="rect">
            <a:avLst/>
          </a:prstGeom>
        </p:spPr>
      </p:pic>
    </p:spTree>
    <p:extLst>
      <p:ext uri="{BB962C8B-B14F-4D97-AF65-F5344CB8AC3E}">
        <p14:creationId xmlns:p14="http://schemas.microsoft.com/office/powerpoint/2010/main" val="378308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A1C5-CA5C-ADAF-85C3-0E451B456CF6}"/>
              </a:ext>
            </a:extLst>
          </p:cNvPr>
          <p:cNvSpPr>
            <a:spLocks noGrp="1"/>
          </p:cNvSpPr>
          <p:nvPr>
            <p:ph type="title"/>
          </p:nvPr>
        </p:nvSpPr>
        <p:spPr/>
        <p:txBody>
          <a:bodyPr/>
          <a:lstStyle/>
          <a:p>
            <a:r>
              <a:rPr lang="en-US" dirty="0"/>
              <a:t>Last update</a:t>
            </a:r>
          </a:p>
        </p:txBody>
      </p:sp>
      <p:sp>
        <p:nvSpPr>
          <p:cNvPr id="3" name="Content Placeholder 2">
            <a:extLst>
              <a:ext uri="{FF2B5EF4-FFF2-40B4-BE49-F238E27FC236}">
                <a16:creationId xmlns:a16="http://schemas.microsoft.com/office/drawing/2014/main" id="{13CB78C0-2CD0-53FE-FDD9-808DA45F7B8A}"/>
              </a:ext>
            </a:extLst>
          </p:cNvPr>
          <p:cNvSpPr>
            <a:spLocks noGrp="1"/>
          </p:cNvSpPr>
          <p:nvPr>
            <p:ph idx="1"/>
          </p:nvPr>
        </p:nvSpPr>
        <p:spPr>
          <a:xfrm>
            <a:off x="838200" y="1940682"/>
            <a:ext cx="10515600" cy="4351338"/>
          </a:xfrm>
        </p:spPr>
        <p:txBody>
          <a:bodyPr>
            <a:noAutofit/>
          </a:bodyPr>
          <a:lstStyle/>
          <a:p>
            <a:r>
              <a:rPr lang="en-US" sz="2000" dirty="0"/>
              <a:t>Node-specific config files for device aliases and AOM feedback channels</a:t>
            </a:r>
          </a:p>
          <a:p>
            <a:r>
              <a:rPr lang="en-US" sz="2000" dirty="0"/>
              <a:t>Visualizing measurement status with </a:t>
            </a:r>
            <a:r>
              <a:rPr lang="en-US" sz="2000" dirty="0" err="1"/>
              <a:t>progress_bar</a:t>
            </a:r>
            <a:r>
              <a:rPr lang="en-US" sz="2000" dirty="0"/>
              <a:t> applet</a:t>
            </a:r>
          </a:p>
          <a:p>
            <a:r>
              <a:rPr lang="en-US" sz="2000" dirty="0"/>
              <a:t>Visualizing DDS RF powers with </a:t>
            </a:r>
            <a:r>
              <a:rPr lang="en-US" sz="2000" dirty="0" err="1"/>
              <a:t>plot_xy_multichannel</a:t>
            </a:r>
            <a:endParaRPr lang="en-US" sz="2000" dirty="0"/>
          </a:p>
          <a:p>
            <a:r>
              <a:rPr lang="en-US" sz="2000" dirty="0" err="1"/>
              <a:t>GeneralVariableScan</a:t>
            </a:r>
            <a:r>
              <a:rPr lang="en-US" sz="2000" dirty="0"/>
              <a:t> feature to override </a:t>
            </a:r>
            <a:r>
              <a:rPr lang="en-US" sz="2000" dirty="0" err="1"/>
              <a:t>ExperimentVariables</a:t>
            </a:r>
            <a:endParaRPr lang="en-US" sz="2000" dirty="0"/>
          </a:p>
          <a:p>
            <a:r>
              <a:rPr lang="en-US" sz="2000" dirty="0"/>
              <a:t>AOM feedback with </a:t>
            </a:r>
            <a:r>
              <a:rPr lang="en-US" sz="2000" dirty="0" err="1"/>
              <a:t>AOMPowerStabilizer</a:t>
            </a:r>
            <a:endParaRPr lang="en-US" sz="2000" dirty="0"/>
          </a:p>
        </p:txBody>
      </p:sp>
      <p:sp>
        <p:nvSpPr>
          <p:cNvPr id="4" name="TextBox 3">
            <a:extLst>
              <a:ext uri="{FF2B5EF4-FFF2-40B4-BE49-F238E27FC236}">
                <a16:creationId xmlns:a16="http://schemas.microsoft.com/office/drawing/2014/main" id="{2CBE7CAC-BC12-D3E9-6635-BB7A214CEED0}"/>
              </a:ext>
            </a:extLst>
          </p:cNvPr>
          <p:cNvSpPr txBox="1"/>
          <p:nvPr/>
        </p:nvSpPr>
        <p:spPr>
          <a:xfrm>
            <a:off x="756953" y="1456293"/>
            <a:ext cx="4658648" cy="400110"/>
          </a:xfrm>
          <a:prstGeom prst="rect">
            <a:avLst/>
          </a:prstGeom>
          <a:noFill/>
        </p:spPr>
        <p:txBody>
          <a:bodyPr wrap="none" rtlCol="0">
            <a:spAutoFit/>
          </a:bodyPr>
          <a:lstStyle/>
          <a:p>
            <a:r>
              <a:rPr lang="en-US" sz="2000" dirty="0"/>
              <a:t>Recent updates to this manual included:</a:t>
            </a:r>
          </a:p>
        </p:txBody>
      </p:sp>
    </p:spTree>
    <p:extLst>
      <p:ext uri="{BB962C8B-B14F-4D97-AF65-F5344CB8AC3E}">
        <p14:creationId xmlns:p14="http://schemas.microsoft.com/office/powerpoint/2010/main" val="359340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2000" dirty="0"/>
              <a:t>Pro-tips</a:t>
            </a:r>
          </a:p>
        </p:txBody>
      </p:sp>
      <p:sp>
        <p:nvSpPr>
          <p:cNvPr id="9" name="TextBox 8">
            <a:extLst>
              <a:ext uri="{FF2B5EF4-FFF2-40B4-BE49-F238E27FC236}">
                <a16:creationId xmlns:a16="http://schemas.microsoft.com/office/drawing/2014/main" id="{0486C7B9-7069-B9D2-A3A8-E06F77CF9BF3}"/>
              </a:ext>
            </a:extLst>
          </p:cNvPr>
          <p:cNvSpPr txBox="1"/>
          <p:nvPr/>
        </p:nvSpPr>
        <p:spPr>
          <a:xfrm>
            <a:off x="838200" y="1691009"/>
            <a:ext cx="8567058" cy="784830"/>
          </a:xfrm>
          <a:prstGeom prst="rect">
            <a:avLst/>
          </a:prstGeom>
          <a:noFill/>
        </p:spPr>
        <p:txBody>
          <a:bodyPr wrap="square">
            <a:spAutoFit/>
          </a:bodyPr>
          <a:lstStyle/>
          <a:p>
            <a:r>
              <a:rPr lang="en-US" sz="1500" dirty="0"/>
              <a:t>If you want to save a note about the experiment you are running, you can do this with </a:t>
            </a:r>
            <a:r>
              <a:rPr lang="en-US" sz="1500" dirty="0" err="1"/>
              <a:t>dummy_variable</a:t>
            </a:r>
            <a:r>
              <a:rPr lang="en-US" sz="1500" dirty="0"/>
              <a:t>. This can be set in the </a:t>
            </a:r>
            <a:r>
              <a:rPr lang="en-US" sz="1500" dirty="0" err="1"/>
              <a:t>override_ExperimentVariables</a:t>
            </a:r>
            <a:r>
              <a:rPr lang="en-US" sz="1500" dirty="0"/>
              <a:t> as well. The reason there is no dedicated note section is that unless you remember to update the note every run, it quickly becomes untrustworthy. </a:t>
            </a:r>
          </a:p>
        </p:txBody>
      </p:sp>
      <p:pic>
        <p:nvPicPr>
          <p:cNvPr id="5" name="Picture 4">
            <a:extLst>
              <a:ext uri="{FF2B5EF4-FFF2-40B4-BE49-F238E27FC236}">
                <a16:creationId xmlns:a16="http://schemas.microsoft.com/office/drawing/2014/main" id="{818D4344-FD76-5BE9-0F2F-2207C57E2F2D}"/>
              </a:ext>
            </a:extLst>
          </p:cNvPr>
          <p:cNvPicPr>
            <a:picLocks noChangeAspect="1"/>
          </p:cNvPicPr>
          <p:nvPr/>
        </p:nvPicPr>
        <p:blipFill>
          <a:blip r:embed="rId2"/>
          <a:stretch>
            <a:fillRect/>
          </a:stretch>
        </p:blipFill>
        <p:spPr>
          <a:xfrm>
            <a:off x="906237" y="2604714"/>
            <a:ext cx="5676900" cy="561975"/>
          </a:xfrm>
          <a:prstGeom prst="rect">
            <a:avLst/>
          </a:prstGeom>
        </p:spPr>
      </p:pic>
      <p:pic>
        <p:nvPicPr>
          <p:cNvPr id="7" name="Picture 6">
            <a:extLst>
              <a:ext uri="{FF2B5EF4-FFF2-40B4-BE49-F238E27FC236}">
                <a16:creationId xmlns:a16="http://schemas.microsoft.com/office/drawing/2014/main" id="{35324BF4-927C-1F11-57E4-1AE146C83605}"/>
              </a:ext>
            </a:extLst>
          </p:cNvPr>
          <p:cNvPicPr>
            <a:picLocks noChangeAspect="1"/>
          </p:cNvPicPr>
          <p:nvPr/>
        </p:nvPicPr>
        <p:blipFill>
          <a:blip r:embed="rId3"/>
          <a:stretch>
            <a:fillRect/>
          </a:stretch>
        </p:blipFill>
        <p:spPr>
          <a:xfrm>
            <a:off x="906237" y="4080394"/>
            <a:ext cx="4171950" cy="895350"/>
          </a:xfrm>
          <a:prstGeom prst="rect">
            <a:avLst/>
          </a:prstGeom>
        </p:spPr>
      </p:pic>
      <p:sp>
        <p:nvSpPr>
          <p:cNvPr id="10" name="TextBox 9">
            <a:extLst>
              <a:ext uri="{FF2B5EF4-FFF2-40B4-BE49-F238E27FC236}">
                <a16:creationId xmlns:a16="http://schemas.microsoft.com/office/drawing/2014/main" id="{B53DC04F-D630-AFEB-9466-13DE9EE9D070}"/>
              </a:ext>
            </a:extLst>
          </p:cNvPr>
          <p:cNvSpPr txBox="1"/>
          <p:nvPr/>
        </p:nvSpPr>
        <p:spPr>
          <a:xfrm>
            <a:off x="838198" y="3295564"/>
            <a:ext cx="7335417" cy="784830"/>
          </a:xfrm>
          <a:prstGeom prst="rect">
            <a:avLst/>
          </a:prstGeom>
          <a:noFill/>
        </p:spPr>
        <p:txBody>
          <a:bodyPr wrap="square">
            <a:spAutoFit/>
          </a:bodyPr>
          <a:lstStyle/>
          <a:p>
            <a:r>
              <a:rPr lang="en-US" sz="1500" dirty="0"/>
              <a:t>When you want to “scan over” a physical change in the lab, i.e. change something between experiment iterations, you can enter what you did as a dummy variable sequence:</a:t>
            </a:r>
          </a:p>
        </p:txBody>
      </p:sp>
    </p:spTree>
    <p:extLst>
      <p:ext uri="{BB962C8B-B14F-4D97-AF65-F5344CB8AC3E}">
        <p14:creationId xmlns:p14="http://schemas.microsoft.com/office/powerpoint/2010/main" val="103019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a:blip r:embed="rId2"/>
          <a:stretch>
            <a:fillRect/>
          </a:stretch>
        </p:blipFill>
        <p:spPr>
          <a:xfrm>
            <a:off x="1655322" y="2269209"/>
            <a:ext cx="9610825" cy="3339932"/>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1015661"/>
          </a:xfrm>
        </p:spPr>
        <p:txBody>
          <a:bodyPr>
            <a:normAutofit/>
          </a:bodyPr>
          <a:lstStyle/>
          <a:p>
            <a:pPr marL="0" indent="0">
              <a:buNone/>
            </a:pPr>
            <a:r>
              <a:rPr lang="en-US" sz="1500" err="1"/>
              <a:t>GeneralVariableOptimizer</a:t>
            </a:r>
            <a:r>
              <a:rPr lang="en-US" sz="1500"/>
              <a:t> allows us to optimize experiments over several variables at once, using Bayesian optimization. </a:t>
            </a:r>
          </a:p>
          <a:p>
            <a:r>
              <a:rPr lang="en-US" sz="1500"/>
              <a:t>The optimization is based on M-LOOP </a:t>
            </a:r>
            <a:r>
              <a:rPr lang="en-US" sz="1500">
                <a:hlinkClick r:id="rId3"/>
              </a:rPr>
              <a:t>https://m-loop.readthedocs.io/en/stable/</a:t>
            </a:r>
            <a:r>
              <a:rPr lang="en-US" sz="1500"/>
              <a:t> </a:t>
            </a:r>
          </a:p>
          <a:p>
            <a:r>
              <a:rPr lang="en-US" sz="1500"/>
              <a:t>You can optimize any function over any </a:t>
            </a:r>
            <a:r>
              <a:rPr lang="en-US" sz="1500" err="1"/>
              <a:t>ExperimentVariable</a:t>
            </a:r>
            <a:r>
              <a:rPr lang="en-US" sz="1500"/>
              <a:t>, as long as you can quantify your goal in the form of a “cost”</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4150783" y="3079811"/>
            <a:ext cx="441625" cy="3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5191283" y="4508862"/>
            <a:ext cx="629483" cy="132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6B5D4BD-59C8-AA98-5B3E-93FA4E092180}"/>
              </a:ext>
            </a:extLst>
          </p:cNvPr>
          <p:cNvSpPr txBox="1"/>
          <p:nvPr/>
        </p:nvSpPr>
        <p:spPr>
          <a:xfrm>
            <a:off x="5710633" y="5664769"/>
            <a:ext cx="5697597" cy="1015663"/>
          </a:xfrm>
          <a:prstGeom prst="rect">
            <a:avLst/>
          </a:prstGeom>
          <a:noFill/>
        </p:spPr>
        <p:txBody>
          <a:bodyPr wrap="square" rtlCol="0">
            <a:spAutoFit/>
          </a:bodyPr>
          <a:lstStyle/>
          <a:p>
            <a:r>
              <a:rPr lang="en-US" sz="1500"/>
              <a:t>A function defined in subroutines/cost_functions.py which returns a number, e.g. how many -1*(how many atoms were retained). As long as your function name ends with “cost”, it will show up in this list. See cost_functions.py for examples.</a:t>
            </a:r>
          </a:p>
        </p:txBody>
      </p:sp>
      <p:sp>
        <p:nvSpPr>
          <p:cNvPr id="35" name="TextBox 34">
            <a:extLst>
              <a:ext uri="{FF2B5EF4-FFF2-40B4-BE49-F238E27FC236}">
                <a16:creationId xmlns:a16="http://schemas.microsoft.com/office/drawing/2014/main" id="{4EDBF669-CBD6-DF4C-3653-EE1841A9C8B9}"/>
              </a:ext>
            </a:extLst>
          </p:cNvPr>
          <p:cNvSpPr txBox="1"/>
          <p:nvPr/>
        </p:nvSpPr>
        <p:spPr>
          <a:xfrm>
            <a:off x="4617764" y="2802812"/>
            <a:ext cx="4062998" cy="553998"/>
          </a:xfrm>
          <a:prstGeom prst="rect">
            <a:avLst/>
          </a:prstGeom>
          <a:solidFill>
            <a:schemeClr val="bg1"/>
          </a:solidFill>
          <a:ln>
            <a:solidFill>
              <a:schemeClr val="tx1"/>
            </a:solidFill>
          </a:ln>
        </p:spPr>
        <p:txBody>
          <a:bodyPr wrap="square" rtlCol="0">
            <a:spAutoFit/>
          </a:bodyPr>
          <a:lstStyle/>
          <a:p>
            <a:r>
              <a:rPr lang="en-US" sz="1500"/>
              <a:t>The </a:t>
            </a:r>
            <a:r>
              <a:rPr lang="en-US" sz="1500" err="1"/>
              <a:t>ExperimentVariable</a:t>
            </a:r>
            <a:r>
              <a:rPr lang="en-US" sz="1500"/>
              <a:t> datasets will be updated at the end with the best values found</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1934081" y="5515460"/>
            <a:ext cx="1927944" cy="281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1331789" y="5787296"/>
            <a:ext cx="3998089" cy="323165"/>
          </a:xfrm>
          <a:prstGeom prst="rect">
            <a:avLst/>
          </a:prstGeom>
          <a:noFill/>
        </p:spPr>
        <p:txBody>
          <a:bodyPr wrap="square" rtlCol="0">
            <a:spAutoFit/>
          </a:bodyPr>
          <a:lstStyle/>
          <a:p>
            <a:r>
              <a:rPr lang="en-US" sz="1500"/>
              <a:t>The best value your cost function could return</a:t>
            </a:r>
          </a:p>
        </p:txBody>
      </p:sp>
      <p:cxnSp>
        <p:nvCxnSpPr>
          <p:cNvPr id="9" name="Straight Arrow Connector 8">
            <a:extLst>
              <a:ext uri="{FF2B5EF4-FFF2-40B4-BE49-F238E27FC236}">
                <a16:creationId xmlns:a16="http://schemas.microsoft.com/office/drawing/2014/main" id="{121EC9ED-61AC-BD6F-FA0D-D7571AB17770}"/>
              </a:ext>
            </a:extLst>
          </p:cNvPr>
          <p:cNvCxnSpPr>
            <a:cxnSpLocks/>
          </p:cNvCxnSpPr>
          <p:nvPr/>
        </p:nvCxnSpPr>
        <p:spPr>
          <a:xfrm flipV="1">
            <a:off x="1655322" y="5003873"/>
            <a:ext cx="539738" cy="107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29FC0DB-41D8-0AE9-C007-5806C40B15C1}"/>
              </a:ext>
            </a:extLst>
          </p:cNvPr>
          <p:cNvSpPr txBox="1"/>
          <p:nvPr/>
        </p:nvSpPr>
        <p:spPr>
          <a:xfrm>
            <a:off x="0" y="4319174"/>
            <a:ext cx="1783881" cy="1477328"/>
          </a:xfrm>
          <a:prstGeom prst="rect">
            <a:avLst/>
          </a:prstGeom>
          <a:noFill/>
        </p:spPr>
        <p:txBody>
          <a:bodyPr wrap="square" rtlCol="0">
            <a:spAutoFit/>
          </a:bodyPr>
          <a:lstStyle/>
          <a:p>
            <a:r>
              <a:rPr lang="en-US" sz="1500"/>
              <a:t>The number of attempts M-LOOP will make, unless it  reaches the target cost  sooner than this</a:t>
            </a:r>
          </a:p>
        </p:txBody>
      </p:sp>
    </p:spTree>
    <p:extLst>
      <p:ext uri="{BB962C8B-B14F-4D97-AF65-F5344CB8AC3E}">
        <p14:creationId xmlns:p14="http://schemas.microsoft.com/office/powerpoint/2010/main" val="262118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rotWithShape="1">
          <a:blip r:embed="rId2"/>
          <a:srcRect b="54108"/>
          <a:stretch/>
        </p:blipFill>
        <p:spPr>
          <a:xfrm>
            <a:off x="1400253" y="1690688"/>
            <a:ext cx="9610825" cy="1532770"/>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349324"/>
          </a:xfrm>
        </p:spPr>
        <p:txBody>
          <a:bodyPr>
            <a:normAutofit/>
          </a:bodyPr>
          <a:lstStyle/>
          <a:p>
            <a:pPr marL="0" indent="0">
              <a:buNone/>
            </a:pPr>
            <a:r>
              <a:rPr lang="en-US" sz="1500"/>
              <a:t>There are several ways to specify boundaries for each variable, some more useful than others depending on the situation.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V="1">
            <a:off x="1602048" y="3004196"/>
            <a:ext cx="71706" cy="438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6595402-F415-465D-9166-12DDDA10E6CA}"/>
              </a:ext>
            </a:extLst>
          </p:cNvPr>
          <p:cNvSpPr txBox="1"/>
          <p:nvPr/>
        </p:nvSpPr>
        <p:spPr>
          <a:xfrm>
            <a:off x="1296496" y="3360654"/>
            <a:ext cx="8747465" cy="3785652"/>
          </a:xfrm>
          <a:prstGeom prst="rect">
            <a:avLst/>
          </a:prstGeom>
          <a:noFill/>
        </p:spPr>
        <p:txBody>
          <a:bodyPr wrap="square" rtlCol="0">
            <a:spAutoFit/>
          </a:bodyPr>
          <a:lstStyle/>
          <a:p>
            <a:r>
              <a:rPr lang="en-US" sz="1500" err="1"/>
              <a:t>variables_and_bounds</a:t>
            </a:r>
            <a:r>
              <a:rPr lang="en-US" sz="1500"/>
              <a:t> is a list of the format [(‘variable_name’,min_value,max_value,’boundary_type’), …]</a:t>
            </a:r>
          </a:p>
          <a:p>
            <a:r>
              <a:rPr lang="en-US" sz="1500"/>
              <a:t>‘</a:t>
            </a:r>
            <a:r>
              <a:rPr lang="en-US" sz="1500" err="1"/>
              <a:t>boundary_type</a:t>
            </a:r>
            <a:r>
              <a:rPr lang="en-US" sz="1500"/>
              <a:t>’ specifies how to treat the min and max values given. There are 3 options:</a:t>
            </a:r>
          </a:p>
          <a:p>
            <a:endParaRPr lang="en-US" sz="1500"/>
          </a:p>
          <a:p>
            <a:pPr marL="342900" indent="-342900">
              <a:buFont typeface="+mj-lt"/>
              <a:buAutoNum type="arabicPeriod"/>
            </a:pPr>
            <a:r>
              <a:rPr lang="en-US" sz="1500"/>
              <a:t>‘abs’: absolute. E.g., [(‘</a:t>
            </a:r>
            <a:r>
              <a:rPr lang="en-US" sz="1500" err="1"/>
              <a:t>t_blowaway</a:t>
            </a:r>
            <a:r>
              <a:rPr lang="en-US" sz="1500"/>
              <a:t>’, 30*us, 100*us, ’abs’)] would be scanned from 30*us to 100*us.</a:t>
            </a:r>
          </a:p>
          <a:p>
            <a:pPr lvl="1"/>
            <a:r>
              <a:rPr lang="en-US" sz="1500"/>
              <a:t>	Absolute boundaries are good for when there is a hardware limitation you have to consider,</a:t>
            </a:r>
          </a:p>
          <a:p>
            <a:pPr lvl="1"/>
            <a:r>
              <a:rPr lang="en-US" sz="1500"/>
              <a:t>	such as the maximum amount of current that the coil drivers can draw.</a:t>
            </a:r>
          </a:p>
          <a:p>
            <a:pPr marL="342900" indent="-342900">
              <a:buFont typeface="+mj-lt"/>
              <a:buAutoNum type="arabicPeriod"/>
            </a:pPr>
            <a:r>
              <a:rPr lang="en-US" sz="1500"/>
              <a:t>‘diff’: differential,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-30*us, 30*us, ’diff’)] would be scanned from 20*us to 80*us</a:t>
            </a:r>
          </a:p>
          <a:p>
            <a:r>
              <a:rPr lang="en-US" sz="1500"/>
              <a:t>3.     ‘perc’: percentage,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0.5, 2.0, ’perc’)] would be scanned from 25*us to 100*us. </a:t>
            </a:r>
          </a:p>
          <a:p>
            <a:r>
              <a:rPr lang="en-US" sz="1500"/>
              <a:t>	This type of boundary specification might be useful if you are tuning laser powers, where the 	absolute voltage measured from the detector doesn’t mean much, and varies detector to 	detector.</a:t>
            </a:r>
          </a:p>
          <a:p>
            <a:endParaRPr lang="en-US" sz="1500"/>
          </a:p>
        </p:txBody>
      </p:sp>
    </p:spTree>
    <p:extLst>
      <p:ext uri="{BB962C8B-B14F-4D97-AF65-F5344CB8AC3E}">
        <p14:creationId xmlns:p14="http://schemas.microsoft.com/office/powerpoint/2010/main" val="1165258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ExperimentCycler.py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626978"/>
          </a:xfrm>
        </p:spPr>
        <p:txBody>
          <a:bodyPr>
            <a:noAutofit/>
          </a:bodyPr>
          <a:lstStyle/>
          <a:p>
            <a:pPr marL="0" indent="0">
              <a:buNone/>
            </a:pPr>
            <a:r>
              <a:rPr lang="en-US" sz="1500" dirty="0"/>
              <a:t>This is a priority 0 experiment that can be run in the interest of maintaining thermal stability in the experiment hardware. Whenever you run another experiment which is higher priority, it will pause, let your experiment run, and then resume at the end.</a:t>
            </a:r>
          </a:p>
        </p:txBody>
      </p:sp>
      <p:pic>
        <p:nvPicPr>
          <p:cNvPr id="6" name="Picture 5">
            <a:extLst>
              <a:ext uri="{FF2B5EF4-FFF2-40B4-BE49-F238E27FC236}">
                <a16:creationId xmlns:a16="http://schemas.microsoft.com/office/drawing/2014/main" id="{D6EFBB18-0BD8-E238-1D00-BAAEB248C560}"/>
              </a:ext>
            </a:extLst>
          </p:cNvPr>
          <p:cNvPicPr>
            <a:picLocks noChangeAspect="1"/>
          </p:cNvPicPr>
          <p:nvPr/>
        </p:nvPicPr>
        <p:blipFill>
          <a:blip r:embed="rId2"/>
          <a:stretch>
            <a:fillRect/>
          </a:stretch>
        </p:blipFill>
        <p:spPr>
          <a:xfrm>
            <a:off x="946842" y="2066830"/>
            <a:ext cx="6858000" cy="2362200"/>
          </a:xfrm>
          <a:prstGeom prst="rect">
            <a:avLst/>
          </a:prstGeom>
        </p:spPr>
      </p:pic>
      <p:sp>
        <p:nvSpPr>
          <p:cNvPr id="7" name="Rectangle 6">
            <a:extLst>
              <a:ext uri="{FF2B5EF4-FFF2-40B4-BE49-F238E27FC236}">
                <a16:creationId xmlns:a16="http://schemas.microsoft.com/office/drawing/2014/main" id="{F8773D33-D643-0A19-1B06-E5E4A7CF41DE}"/>
              </a:ext>
            </a:extLst>
          </p:cNvPr>
          <p:cNvSpPr/>
          <p:nvPr/>
        </p:nvSpPr>
        <p:spPr>
          <a:xfrm>
            <a:off x="1041149" y="3784349"/>
            <a:ext cx="2037029" cy="2444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D53A9C-EA59-46E5-B63D-3D1CE98875B4}"/>
              </a:ext>
            </a:extLst>
          </p:cNvPr>
          <p:cNvSpPr txBox="1"/>
          <p:nvPr/>
        </p:nvSpPr>
        <p:spPr>
          <a:xfrm>
            <a:off x="838199" y="4471587"/>
            <a:ext cx="8189358" cy="323165"/>
          </a:xfrm>
          <a:prstGeom prst="rect">
            <a:avLst/>
          </a:prstGeom>
          <a:noFill/>
        </p:spPr>
        <p:txBody>
          <a:bodyPr wrap="none" rtlCol="0">
            <a:spAutoFit/>
          </a:bodyPr>
          <a:lstStyle/>
          <a:p>
            <a:r>
              <a:rPr lang="en-US" sz="1500" dirty="0"/>
              <a:t>You can set the priority of other experiments to be 1 if you want this experiment to pause for them.</a:t>
            </a:r>
          </a:p>
        </p:txBody>
      </p:sp>
      <p:sp>
        <p:nvSpPr>
          <p:cNvPr id="9" name="TextBox 8">
            <a:extLst>
              <a:ext uri="{FF2B5EF4-FFF2-40B4-BE49-F238E27FC236}">
                <a16:creationId xmlns:a16="http://schemas.microsoft.com/office/drawing/2014/main" id="{4D8FD169-F450-8B0F-51E9-74A6A34CDB38}"/>
              </a:ext>
            </a:extLst>
          </p:cNvPr>
          <p:cNvSpPr txBox="1"/>
          <p:nvPr/>
        </p:nvSpPr>
        <p:spPr>
          <a:xfrm>
            <a:off x="7871233" y="2241425"/>
            <a:ext cx="3789629" cy="1477328"/>
          </a:xfrm>
          <a:prstGeom prst="rect">
            <a:avLst/>
          </a:prstGeom>
          <a:noFill/>
        </p:spPr>
        <p:txBody>
          <a:bodyPr wrap="square" rtlCol="0">
            <a:spAutoFit/>
          </a:bodyPr>
          <a:lstStyle/>
          <a:p>
            <a:r>
              <a:rPr lang="en-US" sz="1500" dirty="0"/>
              <a:t>I typically set </a:t>
            </a:r>
            <a:r>
              <a:rPr lang="en-US" sz="1500" dirty="0" err="1"/>
              <a:t>n_measurements</a:t>
            </a:r>
            <a:r>
              <a:rPr lang="en-US" sz="1500" dirty="0"/>
              <a:t> to 10. The experiment only pauses to check if there is an experiment in the queue after </a:t>
            </a:r>
            <a:r>
              <a:rPr lang="en-US" sz="1500" dirty="0" err="1"/>
              <a:t>n_measurements</a:t>
            </a:r>
            <a:r>
              <a:rPr lang="en-US" sz="1500" dirty="0"/>
              <a:t> have finished, and you don’t want to wait 3 minutes for your experiment to run.</a:t>
            </a:r>
          </a:p>
        </p:txBody>
      </p:sp>
    </p:spTree>
    <p:extLst>
      <p:ext uri="{BB962C8B-B14F-4D97-AF65-F5344CB8AC3E}">
        <p14:creationId xmlns:p14="http://schemas.microsoft.com/office/powerpoint/2010/main" val="140875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88D74-BBFB-6FED-D93F-9BC880CD8674}"/>
              </a:ext>
            </a:extLst>
          </p:cNvPr>
          <p:cNvPicPr>
            <a:picLocks noChangeAspect="1"/>
          </p:cNvPicPr>
          <p:nvPr/>
        </p:nvPicPr>
        <p:blipFill>
          <a:blip r:embed="rId2"/>
          <a:stretch>
            <a:fillRect/>
          </a:stretch>
        </p:blipFill>
        <p:spPr>
          <a:xfrm>
            <a:off x="6162807" y="3865682"/>
            <a:ext cx="3956301" cy="2930986"/>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1759730"/>
          </a:xfrm>
        </p:spPr>
        <p:txBody>
          <a:bodyPr>
            <a:noAutofit/>
          </a:bodyPr>
          <a:lstStyle/>
          <a:p>
            <a:pPr marL="0" indent="0">
              <a:buNone/>
            </a:pPr>
            <a:r>
              <a:rPr lang="en-US" sz="1500" dirty="0"/>
              <a:t>This is the code responsible for implementing DC power stabilization of our lasers using AOMs, including but not limited the fiber AOMs and the FORT AOM. This code allows you feedback to the RF power output by </a:t>
            </a:r>
            <a:r>
              <a:rPr lang="en-US" sz="1500" dirty="0" err="1"/>
              <a:t>Urukul</a:t>
            </a:r>
            <a:r>
              <a:rPr lang="en-US" sz="1500" dirty="0"/>
              <a:t> channels based on reading a voltage. The typical use case is when the </a:t>
            </a:r>
            <a:r>
              <a:rPr lang="en-US" sz="1500" dirty="0" err="1"/>
              <a:t>Urukul</a:t>
            </a:r>
            <a:r>
              <a:rPr lang="en-US" sz="1500" dirty="0"/>
              <a:t> channel is controlling an AOM and the voltage signal reads a photodiode after the AOM. Note that this is not a servo loop, which has already been implemented as an ARTIQ instrument; this feedback code runs only when we tell it to, for example to tune the </a:t>
            </a:r>
            <a:r>
              <a:rPr lang="en-US" sz="1500" dirty="0" err="1"/>
              <a:t>Urukul</a:t>
            </a:r>
            <a:r>
              <a:rPr lang="en-US" sz="1500" dirty="0"/>
              <a:t> power before we do an experiment. </a:t>
            </a:r>
          </a:p>
          <a:p>
            <a:pPr marL="0" indent="0">
              <a:buNone/>
            </a:pPr>
            <a:r>
              <a:rPr lang="en-US" sz="1500" dirty="0"/>
              <a:t>There are two main classes: </a:t>
            </a:r>
            <a:r>
              <a:rPr lang="en-US" sz="1500" dirty="0" err="1"/>
              <a:t>FeedbackChannel</a:t>
            </a:r>
            <a:r>
              <a:rPr lang="en-US" sz="1500" dirty="0"/>
              <a:t>, and </a:t>
            </a:r>
            <a:r>
              <a:rPr lang="en-US" sz="1500" dirty="0" err="1"/>
              <a:t>AOMPowerStabilizer</a:t>
            </a:r>
            <a:r>
              <a:rPr lang="en-US" sz="1500" dirty="0"/>
              <a:t>.</a:t>
            </a:r>
          </a:p>
          <a:p>
            <a:pPr marL="0" indent="0">
              <a:buNone/>
            </a:pPr>
            <a:r>
              <a:rPr lang="en-US" sz="1500" dirty="0" err="1"/>
              <a:t>FeedbackChannel</a:t>
            </a:r>
            <a:r>
              <a:rPr lang="en-US" sz="1500" dirty="0"/>
              <a:t> allows us to define a feedback object consisting of a name, an </a:t>
            </a:r>
            <a:r>
              <a:rPr lang="en-US" sz="1500" dirty="0" err="1"/>
              <a:t>Urukul</a:t>
            </a:r>
            <a:r>
              <a:rPr lang="en-US" sz="1500" dirty="0"/>
              <a:t> channel, and various defaults for the feedback (gain, </a:t>
            </a:r>
            <a:r>
              <a:rPr lang="en-US" sz="1500" dirty="0" err="1"/>
              <a:t>etc</a:t>
            </a:r>
            <a:r>
              <a:rPr lang="en-US" sz="1500" dirty="0"/>
              <a:t>). The </a:t>
            </a:r>
            <a:r>
              <a:rPr lang="en-US" sz="1500" dirty="0" err="1"/>
              <a:t>FeedbackChannel</a:t>
            </a:r>
            <a:r>
              <a:rPr lang="en-US" sz="1500" dirty="0"/>
              <a:t> objects are initialized by </a:t>
            </a:r>
            <a:r>
              <a:rPr lang="en-US" sz="1500" dirty="0" err="1"/>
              <a:t>AOMPowerStabilizer</a:t>
            </a:r>
            <a:r>
              <a:rPr lang="en-US" sz="1500" dirty="0"/>
              <a:t> when it is instantiated, i.e. you will likely never directly deal with </a:t>
            </a:r>
            <a:r>
              <a:rPr lang="en-US" sz="1500" dirty="0" err="1"/>
              <a:t>FeedbackChannel</a:t>
            </a:r>
            <a:r>
              <a:rPr lang="en-US" sz="1500" dirty="0"/>
              <a:t>.</a:t>
            </a:r>
          </a:p>
          <a:p>
            <a:pPr marL="0" indent="0">
              <a:buNone/>
            </a:pPr>
            <a:r>
              <a:rPr lang="en-US" sz="1500" dirty="0"/>
              <a:t>The </a:t>
            </a:r>
            <a:r>
              <a:rPr lang="en-US" sz="1500" dirty="0" err="1"/>
              <a:t>FeedbackChannel</a:t>
            </a:r>
            <a:r>
              <a:rPr lang="en-US" sz="1500" dirty="0"/>
              <a:t> objects that are created depend on which </a:t>
            </a:r>
            <a:r>
              <a:rPr lang="en-US" sz="1500" dirty="0" err="1"/>
              <a:t>dds’s</a:t>
            </a:r>
            <a:r>
              <a:rPr lang="en-US" sz="1500" dirty="0"/>
              <a:t> you specify. Assuming that you are using </a:t>
            </a:r>
            <a:r>
              <a:rPr lang="en-US" sz="1500" dirty="0" err="1"/>
              <a:t>BaseExperiment</a:t>
            </a:r>
            <a:r>
              <a:rPr lang="en-US" sz="1500" dirty="0"/>
              <a:t>, this is given by the ‘</a:t>
            </a:r>
            <a:r>
              <a:rPr lang="en-US" sz="1500" dirty="0" err="1"/>
              <a:t>fast_feedback_dds_list</a:t>
            </a:r>
            <a:r>
              <a:rPr lang="en-US" sz="1500" dirty="0"/>
              <a:t>’.</a:t>
            </a:r>
          </a:p>
          <a:p>
            <a:pPr marL="0" indent="0">
              <a:buNone/>
            </a:pPr>
            <a:endParaRPr lang="en-US" sz="1500" dirty="0"/>
          </a:p>
        </p:txBody>
      </p:sp>
      <p:pic>
        <p:nvPicPr>
          <p:cNvPr id="9" name="Picture 8">
            <a:extLst>
              <a:ext uri="{FF2B5EF4-FFF2-40B4-BE49-F238E27FC236}">
                <a16:creationId xmlns:a16="http://schemas.microsoft.com/office/drawing/2014/main" id="{469CF657-6628-086F-26E6-F8B7802F47F6}"/>
              </a:ext>
            </a:extLst>
          </p:cNvPr>
          <p:cNvPicPr>
            <a:picLocks noChangeAspect="1"/>
          </p:cNvPicPr>
          <p:nvPr/>
        </p:nvPicPr>
        <p:blipFill rotWithShape="1">
          <a:blip r:embed="rId3"/>
          <a:srcRect t="84449"/>
          <a:stretch/>
        </p:blipFill>
        <p:spPr>
          <a:xfrm>
            <a:off x="761967" y="5420083"/>
            <a:ext cx="5036198" cy="455968"/>
          </a:xfrm>
          <a:prstGeom prst="rect">
            <a:avLst/>
          </a:prstGeom>
        </p:spPr>
      </p:pic>
      <p:pic>
        <p:nvPicPr>
          <p:cNvPr id="10" name="Picture 9">
            <a:extLst>
              <a:ext uri="{FF2B5EF4-FFF2-40B4-BE49-F238E27FC236}">
                <a16:creationId xmlns:a16="http://schemas.microsoft.com/office/drawing/2014/main" id="{3EAC6AD8-ADEC-0F4E-CBFE-E987C9C211AE}"/>
              </a:ext>
            </a:extLst>
          </p:cNvPr>
          <p:cNvPicPr>
            <a:picLocks noChangeAspect="1"/>
          </p:cNvPicPr>
          <p:nvPr/>
        </p:nvPicPr>
        <p:blipFill rotWithShape="1">
          <a:blip r:embed="rId3"/>
          <a:srcRect t="95" b="64240"/>
          <a:stretch/>
        </p:blipFill>
        <p:spPr>
          <a:xfrm>
            <a:off x="761967" y="4116321"/>
            <a:ext cx="5036198" cy="1045727"/>
          </a:xfrm>
          <a:prstGeom prst="rect">
            <a:avLst/>
          </a:prstGeom>
        </p:spPr>
      </p:pic>
      <p:sp>
        <p:nvSpPr>
          <p:cNvPr id="12" name="TextBox 11">
            <a:extLst>
              <a:ext uri="{FF2B5EF4-FFF2-40B4-BE49-F238E27FC236}">
                <a16:creationId xmlns:a16="http://schemas.microsoft.com/office/drawing/2014/main" id="{192CF3B9-9DDB-9445-9A0B-64C7D914C0C8}"/>
              </a:ext>
            </a:extLst>
          </p:cNvPr>
          <p:cNvSpPr txBox="1"/>
          <p:nvPr/>
        </p:nvSpPr>
        <p:spPr>
          <a:xfrm>
            <a:off x="3024951" y="5138596"/>
            <a:ext cx="461665" cy="281487"/>
          </a:xfrm>
          <a:prstGeom prst="rect">
            <a:avLst/>
          </a:prstGeom>
          <a:noFill/>
        </p:spPr>
        <p:txBody>
          <a:bodyPr vert="eaVert" wrap="none" rtlCol="0">
            <a:spAutoFit/>
          </a:bodyPr>
          <a:lstStyle/>
          <a:p>
            <a:r>
              <a:rPr lang="en-US" dirty="0"/>
              <a:t>…</a:t>
            </a:r>
          </a:p>
        </p:txBody>
      </p:sp>
      <p:cxnSp>
        <p:nvCxnSpPr>
          <p:cNvPr id="14" name="Straight Arrow Connector 13">
            <a:extLst>
              <a:ext uri="{FF2B5EF4-FFF2-40B4-BE49-F238E27FC236}">
                <a16:creationId xmlns:a16="http://schemas.microsoft.com/office/drawing/2014/main" id="{1B4AAE60-EBB8-1ADA-4002-CA7E149C318D}"/>
              </a:ext>
            </a:extLst>
          </p:cNvPr>
          <p:cNvCxnSpPr>
            <a:cxnSpLocks/>
          </p:cNvCxnSpPr>
          <p:nvPr/>
        </p:nvCxnSpPr>
        <p:spPr>
          <a:xfrm flipV="1">
            <a:off x="4995894" y="5241708"/>
            <a:ext cx="1785906" cy="435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3FD5DE7-0052-C652-206D-8655EC92E0AD}"/>
              </a:ext>
            </a:extLst>
          </p:cNvPr>
          <p:cNvSpPr txBox="1"/>
          <p:nvPr/>
        </p:nvSpPr>
        <p:spPr>
          <a:xfrm>
            <a:off x="3116560" y="5820420"/>
            <a:ext cx="2922888" cy="1015663"/>
          </a:xfrm>
          <a:prstGeom prst="rect">
            <a:avLst/>
          </a:prstGeom>
          <a:noFill/>
        </p:spPr>
        <p:txBody>
          <a:bodyPr wrap="square" rtlCol="0">
            <a:spAutoFit/>
          </a:bodyPr>
          <a:lstStyle/>
          <a:p>
            <a:r>
              <a:rPr lang="en-US" sz="1200" dirty="0"/>
              <a:t>These are the names of </a:t>
            </a:r>
            <a:r>
              <a:rPr lang="en-US" sz="1200" dirty="0" err="1"/>
              <a:t>urukul</a:t>
            </a:r>
            <a:r>
              <a:rPr lang="en-US" sz="1200" dirty="0"/>
              <a:t> channels which are defined in </a:t>
            </a:r>
            <a:r>
              <a:rPr lang="en-US" sz="1200" dirty="0" err="1"/>
              <a:t>DeviceAliases</a:t>
            </a:r>
            <a:r>
              <a:rPr lang="en-US" sz="1200" dirty="0"/>
              <a:t>, and this list determines which AOMs we adjust in an experiment when </a:t>
            </a:r>
            <a:r>
              <a:rPr lang="en-US" sz="1200" dirty="0" err="1"/>
              <a:t>AOMPowerStabilizer</a:t>
            </a:r>
            <a:r>
              <a:rPr lang="en-US" sz="1200" dirty="0"/>
              <a:t> is run.</a:t>
            </a:r>
          </a:p>
        </p:txBody>
      </p:sp>
      <p:sp>
        <p:nvSpPr>
          <p:cNvPr id="16" name="TextBox 15">
            <a:extLst>
              <a:ext uri="{FF2B5EF4-FFF2-40B4-BE49-F238E27FC236}">
                <a16:creationId xmlns:a16="http://schemas.microsoft.com/office/drawing/2014/main" id="{4FC74665-C825-3197-657A-8E42D349FA7A}"/>
              </a:ext>
            </a:extLst>
          </p:cNvPr>
          <p:cNvSpPr txBox="1"/>
          <p:nvPr/>
        </p:nvSpPr>
        <p:spPr>
          <a:xfrm>
            <a:off x="10197795" y="4373642"/>
            <a:ext cx="1635863" cy="1938992"/>
          </a:xfrm>
          <a:prstGeom prst="rect">
            <a:avLst/>
          </a:prstGeom>
          <a:noFill/>
        </p:spPr>
        <p:txBody>
          <a:bodyPr wrap="square" rtlCol="0">
            <a:spAutoFit/>
          </a:bodyPr>
          <a:lstStyle/>
          <a:p>
            <a:r>
              <a:rPr lang="en-US" sz="1000" dirty="0"/>
              <a:t>The information that will go into </a:t>
            </a:r>
            <a:r>
              <a:rPr lang="en-US" sz="1000" dirty="0" err="1"/>
              <a:t>FeedbackChannel</a:t>
            </a:r>
            <a:r>
              <a:rPr lang="en-US" sz="1000" dirty="0"/>
              <a:t> objects is grouped by the Sampler cards which are used to measure the photodetector signals. Every </a:t>
            </a:r>
            <a:r>
              <a:rPr lang="en-US" sz="1000" dirty="0" err="1"/>
              <a:t>urukul</a:t>
            </a:r>
            <a:r>
              <a:rPr lang="en-US" sz="1000" dirty="0"/>
              <a:t> channel that you want to feed back to needs to have an entry in this dictionary, even if you do not always want to feedback to it. </a:t>
            </a:r>
          </a:p>
        </p:txBody>
      </p:sp>
      <p:sp>
        <p:nvSpPr>
          <p:cNvPr id="17" name="TextBox 16">
            <a:extLst>
              <a:ext uri="{FF2B5EF4-FFF2-40B4-BE49-F238E27FC236}">
                <a16:creationId xmlns:a16="http://schemas.microsoft.com/office/drawing/2014/main" id="{4B4662F1-DEDF-FD50-27B5-C352607D8B5C}"/>
              </a:ext>
            </a:extLst>
          </p:cNvPr>
          <p:cNvSpPr txBox="1"/>
          <p:nvPr/>
        </p:nvSpPr>
        <p:spPr>
          <a:xfrm>
            <a:off x="6096000" y="3385477"/>
            <a:ext cx="5564862" cy="553998"/>
          </a:xfrm>
          <a:prstGeom prst="rect">
            <a:avLst/>
          </a:prstGeom>
          <a:noFill/>
        </p:spPr>
        <p:txBody>
          <a:bodyPr wrap="square" rtlCol="0">
            <a:spAutoFit/>
          </a:bodyPr>
          <a:lstStyle/>
          <a:p>
            <a:r>
              <a:rPr lang="en-US" sz="1500" dirty="0">
                <a:solidFill>
                  <a:srgbClr val="0070C0"/>
                </a:solidFill>
              </a:rPr>
              <a:t>Feedback settings by channel are defined in a dictionary in</a:t>
            </a:r>
          </a:p>
          <a:p>
            <a:r>
              <a:rPr lang="en-US" sz="1500" dirty="0">
                <a:solidFill>
                  <a:srgbClr val="0070C0"/>
                </a:solidFill>
              </a:rPr>
              <a:t>utilities/config/</a:t>
            </a:r>
            <a:r>
              <a:rPr lang="en-US" sz="1500" dirty="0" err="1">
                <a:solidFill>
                  <a:srgbClr val="0070C0"/>
                </a:solidFill>
              </a:rPr>
              <a:t>your_node</a:t>
            </a:r>
            <a:r>
              <a:rPr lang="en-US" sz="1500" dirty="0">
                <a:solidFill>
                  <a:srgbClr val="0070C0"/>
                </a:solidFill>
              </a:rPr>
              <a:t>/</a:t>
            </a:r>
            <a:r>
              <a:rPr lang="en-US" sz="1500" dirty="0" err="1">
                <a:solidFill>
                  <a:srgbClr val="0070C0"/>
                </a:solidFill>
              </a:rPr>
              <a:t>feedback_channels.json</a:t>
            </a:r>
            <a:endParaRPr lang="en-US" sz="1500" dirty="0">
              <a:solidFill>
                <a:srgbClr val="0070C0"/>
              </a:solidFill>
            </a:endParaRPr>
          </a:p>
        </p:txBody>
      </p:sp>
      <p:sp>
        <p:nvSpPr>
          <p:cNvPr id="18" name="TextBox 17">
            <a:extLst>
              <a:ext uri="{FF2B5EF4-FFF2-40B4-BE49-F238E27FC236}">
                <a16:creationId xmlns:a16="http://schemas.microsoft.com/office/drawing/2014/main" id="{E112DA1F-D0EC-F0D9-DCBD-97857B2E23F2}"/>
              </a:ext>
            </a:extLst>
          </p:cNvPr>
          <p:cNvSpPr txBox="1"/>
          <p:nvPr/>
        </p:nvSpPr>
        <p:spPr>
          <a:xfrm>
            <a:off x="707466" y="3558905"/>
            <a:ext cx="801823" cy="369332"/>
          </a:xfrm>
          <a:prstGeom prst="rect">
            <a:avLst/>
          </a:prstGeom>
          <a:noFill/>
        </p:spPr>
        <p:txBody>
          <a:bodyPr wrap="none" rtlCol="0">
            <a:spAutoFit/>
          </a:bodyPr>
          <a:lstStyle/>
          <a:p>
            <a:r>
              <a:rPr lang="en-US" b="1" dirty="0"/>
              <a:t>Setup</a:t>
            </a:r>
          </a:p>
        </p:txBody>
      </p:sp>
      <p:sp>
        <p:nvSpPr>
          <p:cNvPr id="20" name="TextBox 19">
            <a:extLst>
              <a:ext uri="{FF2B5EF4-FFF2-40B4-BE49-F238E27FC236}">
                <a16:creationId xmlns:a16="http://schemas.microsoft.com/office/drawing/2014/main" id="{046ACDFB-9F9C-728C-2064-915896C23FA9}"/>
              </a:ext>
            </a:extLst>
          </p:cNvPr>
          <p:cNvSpPr txBox="1"/>
          <p:nvPr/>
        </p:nvSpPr>
        <p:spPr>
          <a:xfrm>
            <a:off x="761967" y="3865682"/>
            <a:ext cx="5036198" cy="323165"/>
          </a:xfrm>
          <a:prstGeom prst="rect">
            <a:avLst/>
          </a:prstGeom>
          <a:noFill/>
        </p:spPr>
        <p:txBody>
          <a:bodyPr wrap="square" rtlCol="0">
            <a:spAutoFit/>
          </a:bodyPr>
          <a:lstStyle/>
          <a:p>
            <a:r>
              <a:rPr lang="en-US" sz="1500" dirty="0"/>
              <a:t>Which AOMs we apply feedback to:</a:t>
            </a:r>
          </a:p>
        </p:txBody>
      </p:sp>
    </p:spTree>
    <p:extLst>
      <p:ext uri="{BB962C8B-B14F-4D97-AF65-F5344CB8AC3E}">
        <p14:creationId xmlns:p14="http://schemas.microsoft.com/office/powerpoint/2010/main" val="2632160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1F71E-D22F-AEC3-5437-D8421E451E36}"/>
              </a:ext>
            </a:extLst>
          </p:cNvPr>
          <p:cNvPicPr>
            <a:picLocks noChangeAspect="1"/>
          </p:cNvPicPr>
          <p:nvPr/>
        </p:nvPicPr>
        <p:blipFill>
          <a:blip r:embed="rId2"/>
          <a:stretch>
            <a:fillRect/>
          </a:stretch>
        </p:blipFill>
        <p:spPr>
          <a:xfrm>
            <a:off x="6162807" y="3865682"/>
            <a:ext cx="3956301" cy="2930986"/>
          </a:xfrm>
          <a:prstGeom prst="rect">
            <a:avLst/>
          </a:prstGeom>
        </p:spPr>
      </p:pic>
      <p:sp>
        <p:nvSpPr>
          <p:cNvPr id="5" name="TextBox 4">
            <a:extLst>
              <a:ext uri="{FF2B5EF4-FFF2-40B4-BE49-F238E27FC236}">
                <a16:creationId xmlns:a16="http://schemas.microsoft.com/office/drawing/2014/main" id="{6241C9E2-A451-D557-AD0C-FA7C0D3AFE63}"/>
              </a:ext>
            </a:extLst>
          </p:cNvPr>
          <p:cNvSpPr txBox="1"/>
          <p:nvPr/>
        </p:nvSpPr>
        <p:spPr>
          <a:xfrm>
            <a:off x="10197795" y="4373642"/>
            <a:ext cx="1635863" cy="1938992"/>
          </a:xfrm>
          <a:prstGeom prst="rect">
            <a:avLst/>
          </a:prstGeom>
          <a:noFill/>
        </p:spPr>
        <p:txBody>
          <a:bodyPr wrap="square" rtlCol="0">
            <a:spAutoFit/>
          </a:bodyPr>
          <a:lstStyle/>
          <a:p>
            <a:r>
              <a:rPr lang="en-US" sz="1000" dirty="0"/>
              <a:t>The information that will go into </a:t>
            </a:r>
            <a:r>
              <a:rPr lang="en-US" sz="1000" dirty="0" err="1"/>
              <a:t>FeedbackChannel</a:t>
            </a:r>
            <a:r>
              <a:rPr lang="en-US" sz="1000" dirty="0"/>
              <a:t> objects is grouped by the Sampler cards which are used to measure the photodetector signals. Every </a:t>
            </a:r>
            <a:r>
              <a:rPr lang="en-US" sz="1000" dirty="0" err="1"/>
              <a:t>urukul</a:t>
            </a:r>
            <a:r>
              <a:rPr lang="en-US" sz="1000" dirty="0"/>
              <a:t> channel that you want to feed back to needs to have an entry in this dictionary, even if you do not always want to feedback to it. </a:t>
            </a:r>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1254068"/>
          </a:xfrm>
        </p:spPr>
        <p:txBody>
          <a:bodyPr>
            <a:noAutofit/>
          </a:bodyPr>
          <a:lstStyle/>
          <a:p>
            <a:pPr marL="0" indent="0">
              <a:buNone/>
            </a:pPr>
            <a:r>
              <a:rPr lang="en-US" sz="1500" dirty="0"/>
              <a:t>The feedback loop itself is in </a:t>
            </a:r>
            <a:r>
              <a:rPr lang="en-US" sz="1500" dirty="0" err="1"/>
              <a:t>AOMPowerStabilizer.run</a:t>
            </a:r>
            <a:r>
              <a:rPr lang="en-US" sz="1500" dirty="0"/>
              <a:t>, but the actual feedback application is in </a:t>
            </a:r>
            <a:r>
              <a:rPr lang="en-US" sz="1500" dirty="0" err="1"/>
              <a:t>FeedbackChannel.feedback</a:t>
            </a:r>
            <a:r>
              <a:rPr lang="en-US" sz="1500" dirty="0"/>
              <a:t>, which implements a simple PI (proportional, integral) feedback step. </a:t>
            </a:r>
          </a:p>
          <a:p>
            <a:pPr marL="0" indent="0">
              <a:buNone/>
            </a:pPr>
            <a:r>
              <a:rPr lang="en-US" sz="1500" dirty="0"/>
              <a:t>Key points:</a:t>
            </a:r>
          </a:p>
          <a:p>
            <a:r>
              <a:rPr lang="en-US" sz="1500" dirty="0" err="1"/>
              <a:t>FeedbackChannels</a:t>
            </a:r>
            <a:r>
              <a:rPr lang="en-US" sz="1500" dirty="0"/>
              <a:t> can be series or parallel, meaning their feedback loops will run in series or parallel. Feeding back in series is obviously slower to run, but this is necessary in cases where one detector is used for more than one beam (e.g. we could use i2V PD6 to adjust AOM A6 as well as the pumping repump AOM since both beams use that optical path), or if there is scattering into a detector from another beam (this is the case with MOT1/3 and MOT2/4)</a:t>
            </a:r>
          </a:p>
        </p:txBody>
      </p:sp>
      <p:pic>
        <p:nvPicPr>
          <p:cNvPr id="9" name="Picture 8">
            <a:extLst>
              <a:ext uri="{FF2B5EF4-FFF2-40B4-BE49-F238E27FC236}">
                <a16:creationId xmlns:a16="http://schemas.microsoft.com/office/drawing/2014/main" id="{469CF657-6628-086F-26E6-F8B7802F47F6}"/>
              </a:ext>
            </a:extLst>
          </p:cNvPr>
          <p:cNvPicPr>
            <a:picLocks noChangeAspect="1"/>
          </p:cNvPicPr>
          <p:nvPr/>
        </p:nvPicPr>
        <p:blipFill rotWithShape="1">
          <a:blip r:embed="rId3"/>
          <a:srcRect t="84449"/>
          <a:stretch/>
        </p:blipFill>
        <p:spPr>
          <a:xfrm>
            <a:off x="761967" y="5420083"/>
            <a:ext cx="5036198" cy="455968"/>
          </a:xfrm>
          <a:prstGeom prst="rect">
            <a:avLst/>
          </a:prstGeom>
        </p:spPr>
      </p:pic>
      <p:pic>
        <p:nvPicPr>
          <p:cNvPr id="10" name="Picture 9">
            <a:extLst>
              <a:ext uri="{FF2B5EF4-FFF2-40B4-BE49-F238E27FC236}">
                <a16:creationId xmlns:a16="http://schemas.microsoft.com/office/drawing/2014/main" id="{3EAC6AD8-ADEC-0F4E-CBFE-E987C9C211AE}"/>
              </a:ext>
            </a:extLst>
          </p:cNvPr>
          <p:cNvPicPr>
            <a:picLocks noChangeAspect="1"/>
          </p:cNvPicPr>
          <p:nvPr/>
        </p:nvPicPr>
        <p:blipFill rotWithShape="1">
          <a:blip r:embed="rId3"/>
          <a:srcRect t="95" b="64240"/>
          <a:stretch/>
        </p:blipFill>
        <p:spPr>
          <a:xfrm>
            <a:off x="761967" y="4116321"/>
            <a:ext cx="5036198" cy="1045727"/>
          </a:xfrm>
          <a:prstGeom prst="rect">
            <a:avLst/>
          </a:prstGeom>
        </p:spPr>
      </p:pic>
      <p:sp>
        <p:nvSpPr>
          <p:cNvPr id="12" name="TextBox 11">
            <a:extLst>
              <a:ext uri="{FF2B5EF4-FFF2-40B4-BE49-F238E27FC236}">
                <a16:creationId xmlns:a16="http://schemas.microsoft.com/office/drawing/2014/main" id="{192CF3B9-9DDB-9445-9A0B-64C7D914C0C8}"/>
              </a:ext>
            </a:extLst>
          </p:cNvPr>
          <p:cNvSpPr txBox="1"/>
          <p:nvPr/>
        </p:nvSpPr>
        <p:spPr>
          <a:xfrm>
            <a:off x="3024951" y="5138596"/>
            <a:ext cx="461665" cy="281487"/>
          </a:xfrm>
          <a:prstGeom prst="rect">
            <a:avLst/>
          </a:prstGeom>
          <a:noFill/>
        </p:spPr>
        <p:txBody>
          <a:bodyPr vert="eaVert" wrap="none" rtlCol="0">
            <a:spAutoFit/>
          </a:bodyPr>
          <a:lstStyle/>
          <a:p>
            <a:r>
              <a:rPr lang="en-US" dirty="0"/>
              <a:t>…</a:t>
            </a:r>
          </a:p>
        </p:txBody>
      </p:sp>
      <p:cxnSp>
        <p:nvCxnSpPr>
          <p:cNvPr id="14" name="Straight Arrow Connector 13">
            <a:extLst>
              <a:ext uri="{FF2B5EF4-FFF2-40B4-BE49-F238E27FC236}">
                <a16:creationId xmlns:a16="http://schemas.microsoft.com/office/drawing/2014/main" id="{1B4AAE60-EBB8-1ADA-4002-CA7E149C318D}"/>
              </a:ext>
            </a:extLst>
          </p:cNvPr>
          <p:cNvCxnSpPr>
            <a:cxnSpLocks/>
          </p:cNvCxnSpPr>
          <p:nvPr/>
        </p:nvCxnSpPr>
        <p:spPr>
          <a:xfrm flipV="1">
            <a:off x="4995894" y="5241708"/>
            <a:ext cx="1785906" cy="435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3FD5DE7-0052-C652-206D-8655EC92E0AD}"/>
              </a:ext>
            </a:extLst>
          </p:cNvPr>
          <p:cNvSpPr txBox="1"/>
          <p:nvPr/>
        </p:nvSpPr>
        <p:spPr>
          <a:xfrm>
            <a:off x="3116560" y="5820420"/>
            <a:ext cx="2922888" cy="1015663"/>
          </a:xfrm>
          <a:prstGeom prst="rect">
            <a:avLst/>
          </a:prstGeom>
          <a:noFill/>
        </p:spPr>
        <p:txBody>
          <a:bodyPr wrap="square" rtlCol="0">
            <a:spAutoFit/>
          </a:bodyPr>
          <a:lstStyle/>
          <a:p>
            <a:r>
              <a:rPr lang="en-US" sz="1200" dirty="0"/>
              <a:t>These are the names of </a:t>
            </a:r>
            <a:r>
              <a:rPr lang="en-US" sz="1200" dirty="0" err="1"/>
              <a:t>urukul</a:t>
            </a:r>
            <a:r>
              <a:rPr lang="en-US" sz="1200" dirty="0"/>
              <a:t> channels which are defined in </a:t>
            </a:r>
            <a:r>
              <a:rPr lang="en-US" sz="1200" dirty="0" err="1"/>
              <a:t>DeviceAliases</a:t>
            </a:r>
            <a:r>
              <a:rPr lang="en-US" sz="1200" dirty="0"/>
              <a:t>, and this list determines which AOMs we adjust in an experiment when </a:t>
            </a:r>
            <a:r>
              <a:rPr lang="en-US" sz="1200" dirty="0" err="1"/>
              <a:t>AOMPowerStabilizer</a:t>
            </a:r>
            <a:r>
              <a:rPr lang="en-US" sz="1200" dirty="0"/>
              <a:t> is run.</a:t>
            </a:r>
          </a:p>
        </p:txBody>
      </p:sp>
      <p:sp>
        <p:nvSpPr>
          <p:cNvPr id="18" name="TextBox 17">
            <a:extLst>
              <a:ext uri="{FF2B5EF4-FFF2-40B4-BE49-F238E27FC236}">
                <a16:creationId xmlns:a16="http://schemas.microsoft.com/office/drawing/2014/main" id="{E112DA1F-D0EC-F0D9-DCBD-97857B2E23F2}"/>
              </a:ext>
            </a:extLst>
          </p:cNvPr>
          <p:cNvSpPr txBox="1"/>
          <p:nvPr/>
        </p:nvSpPr>
        <p:spPr>
          <a:xfrm>
            <a:off x="707466" y="3558905"/>
            <a:ext cx="801823" cy="369332"/>
          </a:xfrm>
          <a:prstGeom prst="rect">
            <a:avLst/>
          </a:prstGeom>
          <a:noFill/>
        </p:spPr>
        <p:txBody>
          <a:bodyPr wrap="none" rtlCol="0">
            <a:spAutoFit/>
          </a:bodyPr>
          <a:lstStyle/>
          <a:p>
            <a:r>
              <a:rPr lang="en-US" b="1" dirty="0"/>
              <a:t>Setup</a:t>
            </a:r>
          </a:p>
        </p:txBody>
      </p:sp>
      <p:sp>
        <p:nvSpPr>
          <p:cNvPr id="20" name="TextBox 19">
            <a:extLst>
              <a:ext uri="{FF2B5EF4-FFF2-40B4-BE49-F238E27FC236}">
                <a16:creationId xmlns:a16="http://schemas.microsoft.com/office/drawing/2014/main" id="{046ACDFB-9F9C-728C-2064-915896C23FA9}"/>
              </a:ext>
            </a:extLst>
          </p:cNvPr>
          <p:cNvSpPr txBox="1"/>
          <p:nvPr/>
        </p:nvSpPr>
        <p:spPr>
          <a:xfrm>
            <a:off x="761967" y="3865682"/>
            <a:ext cx="5036198" cy="323165"/>
          </a:xfrm>
          <a:prstGeom prst="rect">
            <a:avLst/>
          </a:prstGeom>
          <a:noFill/>
        </p:spPr>
        <p:txBody>
          <a:bodyPr wrap="square" rtlCol="0">
            <a:spAutoFit/>
          </a:bodyPr>
          <a:lstStyle/>
          <a:p>
            <a:r>
              <a:rPr lang="en-US" sz="1500" dirty="0"/>
              <a:t>Which AOMs we apply feedback to:</a:t>
            </a:r>
          </a:p>
        </p:txBody>
      </p:sp>
      <p:sp>
        <p:nvSpPr>
          <p:cNvPr id="7" name="TextBox 6">
            <a:extLst>
              <a:ext uri="{FF2B5EF4-FFF2-40B4-BE49-F238E27FC236}">
                <a16:creationId xmlns:a16="http://schemas.microsoft.com/office/drawing/2014/main" id="{6B13F0E0-95B3-9B6F-A3D8-0073383E47CA}"/>
              </a:ext>
            </a:extLst>
          </p:cNvPr>
          <p:cNvSpPr txBox="1"/>
          <p:nvPr/>
        </p:nvSpPr>
        <p:spPr>
          <a:xfrm>
            <a:off x="6096000" y="3385477"/>
            <a:ext cx="5564862" cy="553998"/>
          </a:xfrm>
          <a:prstGeom prst="rect">
            <a:avLst/>
          </a:prstGeom>
          <a:noFill/>
        </p:spPr>
        <p:txBody>
          <a:bodyPr wrap="square" rtlCol="0">
            <a:spAutoFit/>
          </a:bodyPr>
          <a:lstStyle/>
          <a:p>
            <a:r>
              <a:rPr lang="en-US" sz="1500" dirty="0">
                <a:solidFill>
                  <a:srgbClr val="0070C0"/>
                </a:solidFill>
              </a:rPr>
              <a:t>Feedback settings by channel are defined in a dictionary in</a:t>
            </a:r>
          </a:p>
          <a:p>
            <a:r>
              <a:rPr lang="en-US" sz="1500" dirty="0">
                <a:solidFill>
                  <a:srgbClr val="0070C0"/>
                </a:solidFill>
              </a:rPr>
              <a:t>utilities/config/</a:t>
            </a:r>
            <a:r>
              <a:rPr lang="en-US" sz="1500" dirty="0" err="1">
                <a:solidFill>
                  <a:srgbClr val="0070C0"/>
                </a:solidFill>
              </a:rPr>
              <a:t>your_node</a:t>
            </a:r>
            <a:r>
              <a:rPr lang="en-US" sz="1500" dirty="0">
                <a:solidFill>
                  <a:srgbClr val="0070C0"/>
                </a:solidFill>
              </a:rPr>
              <a:t>/</a:t>
            </a:r>
            <a:r>
              <a:rPr lang="en-US" sz="1500" dirty="0" err="1">
                <a:solidFill>
                  <a:srgbClr val="0070C0"/>
                </a:solidFill>
              </a:rPr>
              <a:t>feedback_channels.json</a:t>
            </a:r>
            <a:endParaRPr lang="en-US" sz="1500" dirty="0">
              <a:solidFill>
                <a:srgbClr val="0070C0"/>
              </a:solidFill>
            </a:endParaRPr>
          </a:p>
        </p:txBody>
      </p:sp>
      <p:sp>
        <p:nvSpPr>
          <p:cNvPr id="8" name="TextBox 7">
            <a:extLst>
              <a:ext uri="{FF2B5EF4-FFF2-40B4-BE49-F238E27FC236}">
                <a16:creationId xmlns:a16="http://schemas.microsoft.com/office/drawing/2014/main" id="{DF8C7F75-B6E5-8F0F-4292-0108CA96F494}"/>
              </a:ext>
            </a:extLst>
          </p:cNvPr>
          <p:cNvSpPr txBox="1"/>
          <p:nvPr/>
        </p:nvSpPr>
        <p:spPr>
          <a:xfrm>
            <a:off x="8133947" y="4733876"/>
            <a:ext cx="1985161" cy="1015663"/>
          </a:xfrm>
          <a:prstGeom prst="rect">
            <a:avLst/>
          </a:prstGeom>
          <a:noFill/>
        </p:spPr>
        <p:txBody>
          <a:bodyPr wrap="square" rtlCol="0">
            <a:spAutoFit/>
          </a:bodyPr>
          <a:lstStyle/>
          <a:p>
            <a:r>
              <a:rPr lang="en-US" sz="1000" dirty="0">
                <a:solidFill>
                  <a:schemeClr val="bg1"/>
                </a:solidFill>
              </a:rPr>
              <a:t>Note that there can be more than one set point dataset,</a:t>
            </a:r>
          </a:p>
          <a:p>
            <a:r>
              <a:rPr lang="en-US" sz="1000" dirty="0">
                <a:solidFill>
                  <a:schemeClr val="bg1"/>
                </a:solidFill>
              </a:rPr>
              <a:t>which allows calling the feedback to adjust a specific channel to a number of different setpoints</a:t>
            </a:r>
          </a:p>
        </p:txBody>
      </p:sp>
      <p:sp>
        <p:nvSpPr>
          <p:cNvPr id="11" name="Rectangle 10">
            <a:extLst>
              <a:ext uri="{FF2B5EF4-FFF2-40B4-BE49-F238E27FC236}">
                <a16:creationId xmlns:a16="http://schemas.microsoft.com/office/drawing/2014/main" id="{F832599F-CE62-608E-368E-D59ED4BDD4A1}"/>
              </a:ext>
            </a:extLst>
          </p:cNvPr>
          <p:cNvSpPr/>
          <p:nvPr/>
        </p:nvSpPr>
        <p:spPr>
          <a:xfrm>
            <a:off x="7582829" y="5742878"/>
            <a:ext cx="2536279" cy="133173"/>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516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 (pre June 2024)</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1759730"/>
          </a:xfrm>
        </p:spPr>
        <p:txBody>
          <a:bodyPr>
            <a:noAutofit/>
          </a:bodyPr>
          <a:lstStyle/>
          <a:p>
            <a:pPr marL="0" indent="0">
              <a:buNone/>
            </a:pPr>
            <a:r>
              <a:rPr lang="en-US" sz="1500" dirty="0"/>
              <a:t>This is the code responsible for implementing DC power stabilization of our lasers using AOMs, including but not limited the fiber AOMs and the FORT AOM. This code allows you feedback to the RF power output by </a:t>
            </a:r>
            <a:r>
              <a:rPr lang="en-US" sz="1500" dirty="0" err="1"/>
              <a:t>Urukul</a:t>
            </a:r>
            <a:r>
              <a:rPr lang="en-US" sz="1500" dirty="0"/>
              <a:t> channels based on reading a voltage. The typical use case is when the </a:t>
            </a:r>
            <a:r>
              <a:rPr lang="en-US" sz="1500" dirty="0" err="1"/>
              <a:t>Urukul</a:t>
            </a:r>
            <a:r>
              <a:rPr lang="en-US" sz="1500" dirty="0"/>
              <a:t> channel is controlling an AOM and the voltage signal reads a photodiode after the AOM. Note that this is not a servo loop, which has already been implemented as an ARTIQ instrument; this feedback code runs only when we tell it to, for example to tune the </a:t>
            </a:r>
            <a:r>
              <a:rPr lang="en-US" sz="1500" dirty="0" err="1"/>
              <a:t>Urukul</a:t>
            </a:r>
            <a:r>
              <a:rPr lang="en-US" sz="1500" dirty="0"/>
              <a:t> power before we do an experiment. </a:t>
            </a:r>
          </a:p>
          <a:p>
            <a:pPr marL="0" indent="0">
              <a:buNone/>
            </a:pPr>
            <a:r>
              <a:rPr lang="en-US" sz="1500" dirty="0"/>
              <a:t>There are two main classes: </a:t>
            </a:r>
            <a:r>
              <a:rPr lang="en-US" sz="1500" dirty="0" err="1"/>
              <a:t>FeedbackChannel</a:t>
            </a:r>
            <a:r>
              <a:rPr lang="en-US" sz="1500" dirty="0"/>
              <a:t>, and </a:t>
            </a:r>
            <a:r>
              <a:rPr lang="en-US" sz="1500" dirty="0" err="1"/>
              <a:t>AOMPowerStabilizer</a:t>
            </a:r>
            <a:r>
              <a:rPr lang="en-US" sz="1500" dirty="0"/>
              <a:t>.</a:t>
            </a:r>
          </a:p>
          <a:p>
            <a:pPr marL="0" indent="0">
              <a:buNone/>
            </a:pPr>
            <a:r>
              <a:rPr lang="en-US" sz="1500" dirty="0" err="1"/>
              <a:t>FeedbackChannel</a:t>
            </a:r>
            <a:r>
              <a:rPr lang="en-US" sz="1500" dirty="0"/>
              <a:t> allows us to define a feedback object consisting of a name, an </a:t>
            </a:r>
            <a:r>
              <a:rPr lang="en-US" sz="1500" dirty="0" err="1"/>
              <a:t>Urukul</a:t>
            </a:r>
            <a:r>
              <a:rPr lang="en-US" sz="1500" dirty="0"/>
              <a:t> channel, and various defaults for the feedback (gain, </a:t>
            </a:r>
            <a:r>
              <a:rPr lang="en-US" sz="1500" dirty="0" err="1"/>
              <a:t>etc</a:t>
            </a:r>
            <a:r>
              <a:rPr lang="en-US" sz="1500" dirty="0"/>
              <a:t>). The </a:t>
            </a:r>
            <a:r>
              <a:rPr lang="en-US" sz="1500" dirty="0" err="1"/>
              <a:t>FeedbackChannel</a:t>
            </a:r>
            <a:r>
              <a:rPr lang="en-US" sz="1500" dirty="0"/>
              <a:t> objects are initialized by </a:t>
            </a:r>
            <a:r>
              <a:rPr lang="en-US" sz="1500" dirty="0" err="1"/>
              <a:t>AOMPowerStabilizer</a:t>
            </a:r>
            <a:r>
              <a:rPr lang="en-US" sz="1500" dirty="0"/>
              <a:t> when it is instantiated, i.e. you will likely never directly deal with </a:t>
            </a:r>
            <a:r>
              <a:rPr lang="en-US" sz="1500" dirty="0" err="1"/>
              <a:t>FeedbackChannel</a:t>
            </a:r>
            <a:r>
              <a:rPr lang="en-US" sz="1500" dirty="0"/>
              <a:t>.</a:t>
            </a:r>
          </a:p>
          <a:p>
            <a:pPr marL="0" indent="0">
              <a:buNone/>
            </a:pPr>
            <a:r>
              <a:rPr lang="en-US" sz="1500" dirty="0"/>
              <a:t>The </a:t>
            </a:r>
            <a:r>
              <a:rPr lang="en-US" sz="1500" dirty="0" err="1"/>
              <a:t>FeedbackChannel</a:t>
            </a:r>
            <a:r>
              <a:rPr lang="en-US" sz="1500" dirty="0"/>
              <a:t> objects that are created depend on which </a:t>
            </a:r>
            <a:r>
              <a:rPr lang="en-US" sz="1500" dirty="0" err="1"/>
              <a:t>dds’s</a:t>
            </a:r>
            <a:r>
              <a:rPr lang="en-US" sz="1500" dirty="0"/>
              <a:t> you specify. Assuming that you are using </a:t>
            </a:r>
            <a:r>
              <a:rPr lang="en-US" sz="1500" dirty="0" err="1"/>
              <a:t>BaseExperiment</a:t>
            </a:r>
            <a:r>
              <a:rPr lang="en-US" sz="1500" dirty="0"/>
              <a:t>, this is given by the ‘</a:t>
            </a:r>
            <a:r>
              <a:rPr lang="en-US" sz="1500" dirty="0" err="1"/>
              <a:t>fast_feedback_dds_list</a:t>
            </a:r>
            <a:r>
              <a:rPr lang="en-US" sz="1500" dirty="0"/>
              <a:t>’.</a:t>
            </a:r>
          </a:p>
          <a:p>
            <a:pPr marL="0" indent="0">
              <a:buNone/>
            </a:pPr>
            <a:endParaRPr lang="en-US" sz="1500" dirty="0"/>
          </a:p>
        </p:txBody>
      </p:sp>
      <p:pic>
        <p:nvPicPr>
          <p:cNvPr id="6" name="Picture 5">
            <a:extLst>
              <a:ext uri="{FF2B5EF4-FFF2-40B4-BE49-F238E27FC236}">
                <a16:creationId xmlns:a16="http://schemas.microsoft.com/office/drawing/2014/main" id="{DD8F8BC9-4E6B-70F0-7F8A-37993FDEF903}"/>
              </a:ext>
            </a:extLst>
          </p:cNvPr>
          <p:cNvPicPr>
            <a:picLocks noChangeAspect="1"/>
          </p:cNvPicPr>
          <p:nvPr/>
        </p:nvPicPr>
        <p:blipFill rotWithShape="1">
          <a:blip r:embed="rId2"/>
          <a:srcRect b="35282"/>
          <a:stretch/>
        </p:blipFill>
        <p:spPr>
          <a:xfrm>
            <a:off x="6181728" y="3862590"/>
            <a:ext cx="5735350" cy="2932032"/>
          </a:xfrm>
          <a:prstGeom prst="rect">
            <a:avLst/>
          </a:prstGeom>
        </p:spPr>
      </p:pic>
      <p:pic>
        <p:nvPicPr>
          <p:cNvPr id="9" name="Picture 8">
            <a:extLst>
              <a:ext uri="{FF2B5EF4-FFF2-40B4-BE49-F238E27FC236}">
                <a16:creationId xmlns:a16="http://schemas.microsoft.com/office/drawing/2014/main" id="{469CF657-6628-086F-26E6-F8B7802F47F6}"/>
              </a:ext>
            </a:extLst>
          </p:cNvPr>
          <p:cNvPicPr>
            <a:picLocks noChangeAspect="1"/>
          </p:cNvPicPr>
          <p:nvPr/>
        </p:nvPicPr>
        <p:blipFill rotWithShape="1">
          <a:blip r:embed="rId3"/>
          <a:srcRect t="84449"/>
          <a:stretch/>
        </p:blipFill>
        <p:spPr>
          <a:xfrm>
            <a:off x="761967" y="5420083"/>
            <a:ext cx="5036198" cy="455968"/>
          </a:xfrm>
          <a:prstGeom prst="rect">
            <a:avLst/>
          </a:prstGeom>
        </p:spPr>
      </p:pic>
      <p:pic>
        <p:nvPicPr>
          <p:cNvPr id="10" name="Picture 9">
            <a:extLst>
              <a:ext uri="{FF2B5EF4-FFF2-40B4-BE49-F238E27FC236}">
                <a16:creationId xmlns:a16="http://schemas.microsoft.com/office/drawing/2014/main" id="{3EAC6AD8-ADEC-0F4E-CBFE-E987C9C211AE}"/>
              </a:ext>
            </a:extLst>
          </p:cNvPr>
          <p:cNvPicPr>
            <a:picLocks noChangeAspect="1"/>
          </p:cNvPicPr>
          <p:nvPr/>
        </p:nvPicPr>
        <p:blipFill rotWithShape="1">
          <a:blip r:embed="rId3"/>
          <a:srcRect t="95" b="64240"/>
          <a:stretch/>
        </p:blipFill>
        <p:spPr>
          <a:xfrm>
            <a:off x="761967" y="4116321"/>
            <a:ext cx="5036198" cy="1045727"/>
          </a:xfrm>
          <a:prstGeom prst="rect">
            <a:avLst/>
          </a:prstGeom>
        </p:spPr>
      </p:pic>
      <p:sp>
        <p:nvSpPr>
          <p:cNvPr id="12" name="TextBox 11">
            <a:extLst>
              <a:ext uri="{FF2B5EF4-FFF2-40B4-BE49-F238E27FC236}">
                <a16:creationId xmlns:a16="http://schemas.microsoft.com/office/drawing/2014/main" id="{192CF3B9-9DDB-9445-9A0B-64C7D914C0C8}"/>
              </a:ext>
            </a:extLst>
          </p:cNvPr>
          <p:cNvSpPr txBox="1"/>
          <p:nvPr/>
        </p:nvSpPr>
        <p:spPr>
          <a:xfrm>
            <a:off x="3024951" y="5138596"/>
            <a:ext cx="461665" cy="281487"/>
          </a:xfrm>
          <a:prstGeom prst="rect">
            <a:avLst/>
          </a:prstGeom>
          <a:noFill/>
        </p:spPr>
        <p:txBody>
          <a:bodyPr vert="eaVert" wrap="none" rtlCol="0">
            <a:spAutoFit/>
          </a:bodyPr>
          <a:lstStyle/>
          <a:p>
            <a:r>
              <a:rPr lang="en-US" dirty="0"/>
              <a:t>…</a:t>
            </a:r>
          </a:p>
        </p:txBody>
      </p:sp>
      <p:cxnSp>
        <p:nvCxnSpPr>
          <p:cNvPr id="14" name="Straight Arrow Connector 13">
            <a:extLst>
              <a:ext uri="{FF2B5EF4-FFF2-40B4-BE49-F238E27FC236}">
                <a16:creationId xmlns:a16="http://schemas.microsoft.com/office/drawing/2014/main" id="{1B4AAE60-EBB8-1ADA-4002-CA7E149C318D}"/>
              </a:ext>
            </a:extLst>
          </p:cNvPr>
          <p:cNvCxnSpPr>
            <a:cxnSpLocks/>
          </p:cNvCxnSpPr>
          <p:nvPr/>
        </p:nvCxnSpPr>
        <p:spPr>
          <a:xfrm flipV="1">
            <a:off x="4995894" y="5241708"/>
            <a:ext cx="1785906" cy="435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3FD5DE7-0052-C652-206D-8655EC92E0AD}"/>
              </a:ext>
            </a:extLst>
          </p:cNvPr>
          <p:cNvSpPr txBox="1"/>
          <p:nvPr/>
        </p:nvSpPr>
        <p:spPr>
          <a:xfrm>
            <a:off x="3116560" y="5820420"/>
            <a:ext cx="2922888" cy="1015663"/>
          </a:xfrm>
          <a:prstGeom prst="rect">
            <a:avLst/>
          </a:prstGeom>
          <a:noFill/>
        </p:spPr>
        <p:txBody>
          <a:bodyPr wrap="square" rtlCol="0">
            <a:spAutoFit/>
          </a:bodyPr>
          <a:lstStyle/>
          <a:p>
            <a:r>
              <a:rPr lang="en-US" sz="1200" dirty="0"/>
              <a:t>These are the names of </a:t>
            </a:r>
            <a:r>
              <a:rPr lang="en-US" sz="1200" dirty="0" err="1"/>
              <a:t>urukul</a:t>
            </a:r>
            <a:r>
              <a:rPr lang="en-US" sz="1200" dirty="0"/>
              <a:t> channels which are defined in </a:t>
            </a:r>
            <a:r>
              <a:rPr lang="en-US" sz="1200" dirty="0" err="1"/>
              <a:t>DeviceAliases</a:t>
            </a:r>
            <a:r>
              <a:rPr lang="en-US" sz="1200" dirty="0"/>
              <a:t>, and this list determines which AOMs we adjust in an experiment when </a:t>
            </a:r>
            <a:r>
              <a:rPr lang="en-US" sz="1200" dirty="0" err="1"/>
              <a:t>AOMPowerStabilizer</a:t>
            </a:r>
            <a:r>
              <a:rPr lang="en-US" sz="1200" dirty="0"/>
              <a:t> is run.</a:t>
            </a:r>
          </a:p>
        </p:txBody>
      </p:sp>
      <p:sp>
        <p:nvSpPr>
          <p:cNvPr id="16" name="TextBox 15">
            <a:extLst>
              <a:ext uri="{FF2B5EF4-FFF2-40B4-BE49-F238E27FC236}">
                <a16:creationId xmlns:a16="http://schemas.microsoft.com/office/drawing/2014/main" id="{4FC74665-C825-3197-657A-8E42D349FA7A}"/>
              </a:ext>
            </a:extLst>
          </p:cNvPr>
          <p:cNvSpPr txBox="1"/>
          <p:nvPr/>
        </p:nvSpPr>
        <p:spPr>
          <a:xfrm>
            <a:off x="7641905" y="4639185"/>
            <a:ext cx="4208495" cy="861774"/>
          </a:xfrm>
          <a:prstGeom prst="rect">
            <a:avLst/>
          </a:prstGeom>
          <a:noFill/>
        </p:spPr>
        <p:txBody>
          <a:bodyPr wrap="square" rtlCol="0">
            <a:spAutoFit/>
          </a:bodyPr>
          <a:lstStyle/>
          <a:p>
            <a:r>
              <a:rPr lang="en-US" sz="1000" dirty="0">
                <a:solidFill>
                  <a:schemeClr val="bg1"/>
                </a:solidFill>
              </a:rPr>
              <a:t>The information that will go into Feedback channel objects is defined in </a:t>
            </a:r>
            <a:r>
              <a:rPr lang="en-US" sz="1000" dirty="0" err="1">
                <a:solidFill>
                  <a:schemeClr val="bg1"/>
                </a:solidFill>
              </a:rPr>
              <a:t>stabilizer_dict</a:t>
            </a:r>
            <a:r>
              <a:rPr lang="en-US" sz="1000" dirty="0">
                <a:solidFill>
                  <a:schemeClr val="bg1"/>
                </a:solidFill>
              </a:rPr>
              <a:t>, grouped by the Sampler cards which are used to measure the photodetector signals. Every </a:t>
            </a:r>
            <a:r>
              <a:rPr lang="en-US" sz="1000" dirty="0" err="1">
                <a:solidFill>
                  <a:schemeClr val="bg1"/>
                </a:solidFill>
              </a:rPr>
              <a:t>urukul</a:t>
            </a:r>
            <a:r>
              <a:rPr lang="en-US" sz="1000" dirty="0">
                <a:solidFill>
                  <a:schemeClr val="bg1"/>
                </a:solidFill>
              </a:rPr>
              <a:t> channel that you want to feed back to needs to have an entry in this dictionary, even if you do not always want to feedback to it. </a:t>
            </a:r>
          </a:p>
        </p:txBody>
      </p:sp>
      <p:sp>
        <p:nvSpPr>
          <p:cNvPr id="17" name="TextBox 16">
            <a:extLst>
              <a:ext uri="{FF2B5EF4-FFF2-40B4-BE49-F238E27FC236}">
                <a16:creationId xmlns:a16="http://schemas.microsoft.com/office/drawing/2014/main" id="{4B4662F1-DEDF-FD50-27B5-C352607D8B5C}"/>
              </a:ext>
            </a:extLst>
          </p:cNvPr>
          <p:cNvSpPr txBox="1"/>
          <p:nvPr/>
        </p:nvSpPr>
        <p:spPr>
          <a:xfrm>
            <a:off x="6096000" y="3346989"/>
            <a:ext cx="5564862" cy="553998"/>
          </a:xfrm>
          <a:prstGeom prst="rect">
            <a:avLst/>
          </a:prstGeom>
          <a:noFill/>
        </p:spPr>
        <p:txBody>
          <a:bodyPr wrap="square" rtlCol="0">
            <a:spAutoFit/>
          </a:bodyPr>
          <a:lstStyle/>
          <a:p>
            <a:r>
              <a:rPr lang="en-US" sz="1500" dirty="0"/>
              <a:t>Feedback settings by channel are defined in subroutines/aom_feedback.py</a:t>
            </a:r>
          </a:p>
        </p:txBody>
      </p:sp>
      <p:sp>
        <p:nvSpPr>
          <p:cNvPr id="18" name="TextBox 17">
            <a:extLst>
              <a:ext uri="{FF2B5EF4-FFF2-40B4-BE49-F238E27FC236}">
                <a16:creationId xmlns:a16="http://schemas.microsoft.com/office/drawing/2014/main" id="{E112DA1F-D0EC-F0D9-DCBD-97857B2E23F2}"/>
              </a:ext>
            </a:extLst>
          </p:cNvPr>
          <p:cNvSpPr txBox="1"/>
          <p:nvPr/>
        </p:nvSpPr>
        <p:spPr>
          <a:xfrm>
            <a:off x="707466" y="3558905"/>
            <a:ext cx="801823" cy="369332"/>
          </a:xfrm>
          <a:prstGeom prst="rect">
            <a:avLst/>
          </a:prstGeom>
          <a:noFill/>
        </p:spPr>
        <p:txBody>
          <a:bodyPr wrap="none" rtlCol="0">
            <a:spAutoFit/>
          </a:bodyPr>
          <a:lstStyle/>
          <a:p>
            <a:r>
              <a:rPr lang="en-US" b="1" dirty="0"/>
              <a:t>Setup</a:t>
            </a:r>
          </a:p>
        </p:txBody>
      </p:sp>
      <p:sp>
        <p:nvSpPr>
          <p:cNvPr id="20" name="TextBox 19">
            <a:extLst>
              <a:ext uri="{FF2B5EF4-FFF2-40B4-BE49-F238E27FC236}">
                <a16:creationId xmlns:a16="http://schemas.microsoft.com/office/drawing/2014/main" id="{046ACDFB-9F9C-728C-2064-915896C23FA9}"/>
              </a:ext>
            </a:extLst>
          </p:cNvPr>
          <p:cNvSpPr txBox="1"/>
          <p:nvPr/>
        </p:nvSpPr>
        <p:spPr>
          <a:xfrm>
            <a:off x="761967" y="3865682"/>
            <a:ext cx="5036198" cy="323165"/>
          </a:xfrm>
          <a:prstGeom prst="rect">
            <a:avLst/>
          </a:prstGeom>
          <a:noFill/>
        </p:spPr>
        <p:txBody>
          <a:bodyPr wrap="square" rtlCol="0">
            <a:spAutoFit/>
          </a:bodyPr>
          <a:lstStyle/>
          <a:p>
            <a:r>
              <a:rPr lang="en-US" sz="1500" dirty="0"/>
              <a:t>Which AOMs we apply feedback to:</a:t>
            </a:r>
          </a:p>
        </p:txBody>
      </p:sp>
    </p:spTree>
    <p:extLst>
      <p:ext uri="{BB962C8B-B14F-4D97-AF65-F5344CB8AC3E}">
        <p14:creationId xmlns:p14="http://schemas.microsoft.com/office/powerpoint/2010/main" val="239574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 (pre June 2024)</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1254068"/>
          </a:xfrm>
        </p:spPr>
        <p:txBody>
          <a:bodyPr>
            <a:noAutofit/>
          </a:bodyPr>
          <a:lstStyle/>
          <a:p>
            <a:pPr marL="0" indent="0">
              <a:buNone/>
            </a:pPr>
            <a:r>
              <a:rPr lang="en-US" sz="1500" dirty="0"/>
              <a:t>The feedback loop itself is in </a:t>
            </a:r>
            <a:r>
              <a:rPr lang="en-US" sz="1500" dirty="0" err="1"/>
              <a:t>AOMPowerStabilizer.run</a:t>
            </a:r>
            <a:r>
              <a:rPr lang="en-US" sz="1500" dirty="0"/>
              <a:t>, but the actual feedback application is in </a:t>
            </a:r>
            <a:r>
              <a:rPr lang="en-US" sz="1500" dirty="0" err="1"/>
              <a:t>FeedbackChannel.feedback</a:t>
            </a:r>
            <a:r>
              <a:rPr lang="en-US" sz="1500" dirty="0"/>
              <a:t>, which implements a simple PI (proportional, integral) feedback step. </a:t>
            </a:r>
          </a:p>
          <a:p>
            <a:pPr marL="0" indent="0">
              <a:buNone/>
            </a:pPr>
            <a:r>
              <a:rPr lang="en-US" sz="1500" dirty="0"/>
              <a:t>Key points:</a:t>
            </a:r>
          </a:p>
          <a:p>
            <a:r>
              <a:rPr lang="en-US" sz="1500" dirty="0" err="1"/>
              <a:t>FeedbackChannels</a:t>
            </a:r>
            <a:r>
              <a:rPr lang="en-US" sz="1500" dirty="0"/>
              <a:t> can be series or parallel, meaning their feedback loops will run in series or parallel. Feeding back in series is obviously slower to run, but this is necessary in cases where one detector is used for more than one beam (e.g. we could use i2V PD6 to adjust AOM A6 as well as the pumping repump AOM since both beams use that optical path), or if there is scattering into a detector from another beam (this is the case with MOT1/3 and MOT2/4)</a:t>
            </a:r>
          </a:p>
        </p:txBody>
      </p:sp>
      <p:pic>
        <p:nvPicPr>
          <p:cNvPr id="6" name="Picture 5">
            <a:extLst>
              <a:ext uri="{FF2B5EF4-FFF2-40B4-BE49-F238E27FC236}">
                <a16:creationId xmlns:a16="http://schemas.microsoft.com/office/drawing/2014/main" id="{DD8F8BC9-4E6B-70F0-7F8A-37993FDEF903}"/>
              </a:ext>
            </a:extLst>
          </p:cNvPr>
          <p:cNvPicPr>
            <a:picLocks noChangeAspect="1"/>
          </p:cNvPicPr>
          <p:nvPr/>
        </p:nvPicPr>
        <p:blipFill rotWithShape="1">
          <a:blip r:embed="rId2"/>
          <a:srcRect b="35282"/>
          <a:stretch/>
        </p:blipFill>
        <p:spPr>
          <a:xfrm>
            <a:off x="6181728" y="3862590"/>
            <a:ext cx="5735350" cy="2932032"/>
          </a:xfrm>
          <a:prstGeom prst="rect">
            <a:avLst/>
          </a:prstGeom>
        </p:spPr>
      </p:pic>
      <p:pic>
        <p:nvPicPr>
          <p:cNvPr id="9" name="Picture 8">
            <a:extLst>
              <a:ext uri="{FF2B5EF4-FFF2-40B4-BE49-F238E27FC236}">
                <a16:creationId xmlns:a16="http://schemas.microsoft.com/office/drawing/2014/main" id="{469CF657-6628-086F-26E6-F8B7802F47F6}"/>
              </a:ext>
            </a:extLst>
          </p:cNvPr>
          <p:cNvPicPr>
            <a:picLocks noChangeAspect="1"/>
          </p:cNvPicPr>
          <p:nvPr/>
        </p:nvPicPr>
        <p:blipFill rotWithShape="1">
          <a:blip r:embed="rId3"/>
          <a:srcRect t="84449"/>
          <a:stretch/>
        </p:blipFill>
        <p:spPr>
          <a:xfrm>
            <a:off x="761967" y="5420083"/>
            <a:ext cx="5036198" cy="455968"/>
          </a:xfrm>
          <a:prstGeom prst="rect">
            <a:avLst/>
          </a:prstGeom>
        </p:spPr>
      </p:pic>
      <p:pic>
        <p:nvPicPr>
          <p:cNvPr id="10" name="Picture 9">
            <a:extLst>
              <a:ext uri="{FF2B5EF4-FFF2-40B4-BE49-F238E27FC236}">
                <a16:creationId xmlns:a16="http://schemas.microsoft.com/office/drawing/2014/main" id="{3EAC6AD8-ADEC-0F4E-CBFE-E987C9C211AE}"/>
              </a:ext>
            </a:extLst>
          </p:cNvPr>
          <p:cNvPicPr>
            <a:picLocks noChangeAspect="1"/>
          </p:cNvPicPr>
          <p:nvPr/>
        </p:nvPicPr>
        <p:blipFill rotWithShape="1">
          <a:blip r:embed="rId3"/>
          <a:srcRect t="95" b="64240"/>
          <a:stretch/>
        </p:blipFill>
        <p:spPr>
          <a:xfrm>
            <a:off x="761967" y="4116321"/>
            <a:ext cx="5036198" cy="1045727"/>
          </a:xfrm>
          <a:prstGeom prst="rect">
            <a:avLst/>
          </a:prstGeom>
        </p:spPr>
      </p:pic>
      <p:sp>
        <p:nvSpPr>
          <p:cNvPr id="12" name="TextBox 11">
            <a:extLst>
              <a:ext uri="{FF2B5EF4-FFF2-40B4-BE49-F238E27FC236}">
                <a16:creationId xmlns:a16="http://schemas.microsoft.com/office/drawing/2014/main" id="{192CF3B9-9DDB-9445-9A0B-64C7D914C0C8}"/>
              </a:ext>
            </a:extLst>
          </p:cNvPr>
          <p:cNvSpPr txBox="1"/>
          <p:nvPr/>
        </p:nvSpPr>
        <p:spPr>
          <a:xfrm>
            <a:off x="3024951" y="5138596"/>
            <a:ext cx="461665" cy="281487"/>
          </a:xfrm>
          <a:prstGeom prst="rect">
            <a:avLst/>
          </a:prstGeom>
          <a:noFill/>
        </p:spPr>
        <p:txBody>
          <a:bodyPr vert="eaVert" wrap="none" rtlCol="0">
            <a:spAutoFit/>
          </a:bodyPr>
          <a:lstStyle/>
          <a:p>
            <a:r>
              <a:rPr lang="en-US" dirty="0"/>
              <a:t>…</a:t>
            </a:r>
          </a:p>
        </p:txBody>
      </p:sp>
      <p:cxnSp>
        <p:nvCxnSpPr>
          <p:cNvPr id="14" name="Straight Arrow Connector 13">
            <a:extLst>
              <a:ext uri="{FF2B5EF4-FFF2-40B4-BE49-F238E27FC236}">
                <a16:creationId xmlns:a16="http://schemas.microsoft.com/office/drawing/2014/main" id="{1B4AAE60-EBB8-1ADA-4002-CA7E149C318D}"/>
              </a:ext>
            </a:extLst>
          </p:cNvPr>
          <p:cNvCxnSpPr>
            <a:cxnSpLocks/>
          </p:cNvCxnSpPr>
          <p:nvPr/>
        </p:nvCxnSpPr>
        <p:spPr>
          <a:xfrm flipV="1">
            <a:off x="4995894" y="5241708"/>
            <a:ext cx="1785906" cy="4359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93FD5DE7-0052-C652-206D-8655EC92E0AD}"/>
              </a:ext>
            </a:extLst>
          </p:cNvPr>
          <p:cNvSpPr txBox="1"/>
          <p:nvPr/>
        </p:nvSpPr>
        <p:spPr>
          <a:xfrm>
            <a:off x="3116560" y="5820420"/>
            <a:ext cx="2922888" cy="1015663"/>
          </a:xfrm>
          <a:prstGeom prst="rect">
            <a:avLst/>
          </a:prstGeom>
          <a:noFill/>
        </p:spPr>
        <p:txBody>
          <a:bodyPr wrap="square" rtlCol="0">
            <a:spAutoFit/>
          </a:bodyPr>
          <a:lstStyle/>
          <a:p>
            <a:r>
              <a:rPr lang="en-US" sz="1200" dirty="0"/>
              <a:t>These are the names of </a:t>
            </a:r>
            <a:r>
              <a:rPr lang="en-US" sz="1200" dirty="0" err="1"/>
              <a:t>urukul</a:t>
            </a:r>
            <a:r>
              <a:rPr lang="en-US" sz="1200" dirty="0"/>
              <a:t> channels which are defined in </a:t>
            </a:r>
            <a:r>
              <a:rPr lang="en-US" sz="1200" dirty="0" err="1"/>
              <a:t>DeviceAliases</a:t>
            </a:r>
            <a:r>
              <a:rPr lang="en-US" sz="1200" dirty="0"/>
              <a:t>, and this list determines which AOMs we adjust in an experiment when </a:t>
            </a:r>
            <a:r>
              <a:rPr lang="en-US" sz="1200" dirty="0" err="1"/>
              <a:t>AOMPowerStabilizer</a:t>
            </a:r>
            <a:r>
              <a:rPr lang="en-US" sz="1200" dirty="0"/>
              <a:t> is run.</a:t>
            </a:r>
          </a:p>
        </p:txBody>
      </p:sp>
      <p:sp>
        <p:nvSpPr>
          <p:cNvPr id="16" name="TextBox 15">
            <a:extLst>
              <a:ext uri="{FF2B5EF4-FFF2-40B4-BE49-F238E27FC236}">
                <a16:creationId xmlns:a16="http://schemas.microsoft.com/office/drawing/2014/main" id="{4FC74665-C825-3197-657A-8E42D349FA7A}"/>
              </a:ext>
            </a:extLst>
          </p:cNvPr>
          <p:cNvSpPr txBox="1"/>
          <p:nvPr/>
        </p:nvSpPr>
        <p:spPr>
          <a:xfrm>
            <a:off x="7641905" y="4639185"/>
            <a:ext cx="4208495" cy="861774"/>
          </a:xfrm>
          <a:prstGeom prst="rect">
            <a:avLst/>
          </a:prstGeom>
          <a:noFill/>
        </p:spPr>
        <p:txBody>
          <a:bodyPr wrap="square" rtlCol="0">
            <a:spAutoFit/>
          </a:bodyPr>
          <a:lstStyle/>
          <a:p>
            <a:r>
              <a:rPr lang="en-US" sz="1000" dirty="0">
                <a:solidFill>
                  <a:schemeClr val="bg1"/>
                </a:solidFill>
              </a:rPr>
              <a:t>The information that will go into Feedback channel objects is defined in </a:t>
            </a:r>
            <a:r>
              <a:rPr lang="en-US" sz="1000" dirty="0" err="1">
                <a:solidFill>
                  <a:schemeClr val="bg1"/>
                </a:solidFill>
              </a:rPr>
              <a:t>stabilizer_dict</a:t>
            </a:r>
            <a:r>
              <a:rPr lang="en-US" sz="1000" dirty="0">
                <a:solidFill>
                  <a:schemeClr val="bg1"/>
                </a:solidFill>
              </a:rPr>
              <a:t>, grouped by the Sampler cards which are used to measure the photodetector signals. Every </a:t>
            </a:r>
            <a:r>
              <a:rPr lang="en-US" sz="1000" dirty="0" err="1">
                <a:solidFill>
                  <a:schemeClr val="bg1"/>
                </a:solidFill>
              </a:rPr>
              <a:t>urukul</a:t>
            </a:r>
            <a:r>
              <a:rPr lang="en-US" sz="1000" dirty="0">
                <a:solidFill>
                  <a:schemeClr val="bg1"/>
                </a:solidFill>
              </a:rPr>
              <a:t> channel that you want to feed back to needs to have an entry in this dictionary, even if you do not always want to feedback to it. </a:t>
            </a:r>
          </a:p>
        </p:txBody>
      </p:sp>
      <p:sp>
        <p:nvSpPr>
          <p:cNvPr id="17" name="TextBox 16">
            <a:extLst>
              <a:ext uri="{FF2B5EF4-FFF2-40B4-BE49-F238E27FC236}">
                <a16:creationId xmlns:a16="http://schemas.microsoft.com/office/drawing/2014/main" id="{4B4662F1-DEDF-FD50-27B5-C352607D8B5C}"/>
              </a:ext>
            </a:extLst>
          </p:cNvPr>
          <p:cNvSpPr txBox="1"/>
          <p:nvPr/>
        </p:nvSpPr>
        <p:spPr>
          <a:xfrm>
            <a:off x="6096000" y="3346989"/>
            <a:ext cx="5564862" cy="553998"/>
          </a:xfrm>
          <a:prstGeom prst="rect">
            <a:avLst/>
          </a:prstGeom>
          <a:noFill/>
        </p:spPr>
        <p:txBody>
          <a:bodyPr wrap="square" rtlCol="0">
            <a:spAutoFit/>
          </a:bodyPr>
          <a:lstStyle/>
          <a:p>
            <a:r>
              <a:rPr lang="en-US" sz="1500" dirty="0"/>
              <a:t>Feedback settings by channel are defined in subroutines/aom_feedback.py</a:t>
            </a:r>
          </a:p>
        </p:txBody>
      </p:sp>
      <p:sp>
        <p:nvSpPr>
          <p:cNvPr id="18" name="TextBox 17">
            <a:extLst>
              <a:ext uri="{FF2B5EF4-FFF2-40B4-BE49-F238E27FC236}">
                <a16:creationId xmlns:a16="http://schemas.microsoft.com/office/drawing/2014/main" id="{E112DA1F-D0EC-F0D9-DCBD-97857B2E23F2}"/>
              </a:ext>
            </a:extLst>
          </p:cNvPr>
          <p:cNvSpPr txBox="1"/>
          <p:nvPr/>
        </p:nvSpPr>
        <p:spPr>
          <a:xfrm>
            <a:off x="707466" y="3558905"/>
            <a:ext cx="801823" cy="369332"/>
          </a:xfrm>
          <a:prstGeom prst="rect">
            <a:avLst/>
          </a:prstGeom>
          <a:noFill/>
        </p:spPr>
        <p:txBody>
          <a:bodyPr wrap="none" rtlCol="0">
            <a:spAutoFit/>
          </a:bodyPr>
          <a:lstStyle/>
          <a:p>
            <a:r>
              <a:rPr lang="en-US" b="1" dirty="0"/>
              <a:t>Setup</a:t>
            </a:r>
          </a:p>
        </p:txBody>
      </p:sp>
      <p:sp>
        <p:nvSpPr>
          <p:cNvPr id="20" name="TextBox 19">
            <a:extLst>
              <a:ext uri="{FF2B5EF4-FFF2-40B4-BE49-F238E27FC236}">
                <a16:creationId xmlns:a16="http://schemas.microsoft.com/office/drawing/2014/main" id="{046ACDFB-9F9C-728C-2064-915896C23FA9}"/>
              </a:ext>
            </a:extLst>
          </p:cNvPr>
          <p:cNvSpPr txBox="1"/>
          <p:nvPr/>
        </p:nvSpPr>
        <p:spPr>
          <a:xfrm>
            <a:off x="761967" y="3865682"/>
            <a:ext cx="5036198" cy="323165"/>
          </a:xfrm>
          <a:prstGeom prst="rect">
            <a:avLst/>
          </a:prstGeom>
          <a:noFill/>
        </p:spPr>
        <p:txBody>
          <a:bodyPr wrap="square" rtlCol="0">
            <a:spAutoFit/>
          </a:bodyPr>
          <a:lstStyle/>
          <a:p>
            <a:r>
              <a:rPr lang="en-US" sz="1500" dirty="0"/>
              <a:t>Which AOMs we apply feedback to:</a:t>
            </a:r>
          </a:p>
        </p:txBody>
      </p:sp>
    </p:spTree>
    <p:extLst>
      <p:ext uri="{BB962C8B-B14F-4D97-AF65-F5344CB8AC3E}">
        <p14:creationId xmlns:p14="http://schemas.microsoft.com/office/powerpoint/2010/main" val="61121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236B8-99A6-7685-2C77-587E10197E45}"/>
              </a:ext>
            </a:extLst>
          </p:cNvPr>
          <p:cNvPicPr>
            <a:picLocks noChangeAspect="1"/>
          </p:cNvPicPr>
          <p:nvPr/>
        </p:nvPicPr>
        <p:blipFill>
          <a:blip r:embed="rId3"/>
          <a:stretch>
            <a:fillRect/>
          </a:stretch>
        </p:blipFill>
        <p:spPr>
          <a:xfrm>
            <a:off x="838199" y="2149593"/>
            <a:ext cx="8541951" cy="1395700"/>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aom_feedback.py</a:t>
            </a:r>
          </a:p>
        </p:txBody>
      </p:sp>
      <p:sp>
        <p:nvSpPr>
          <p:cNvPr id="18" name="TextBox 17">
            <a:extLst>
              <a:ext uri="{FF2B5EF4-FFF2-40B4-BE49-F238E27FC236}">
                <a16:creationId xmlns:a16="http://schemas.microsoft.com/office/drawing/2014/main" id="{E112DA1F-D0EC-F0D9-DCBD-97857B2E23F2}"/>
              </a:ext>
            </a:extLst>
          </p:cNvPr>
          <p:cNvSpPr txBox="1"/>
          <p:nvPr/>
        </p:nvSpPr>
        <p:spPr>
          <a:xfrm>
            <a:off x="732793" y="1437894"/>
            <a:ext cx="801823" cy="369332"/>
          </a:xfrm>
          <a:prstGeom prst="rect">
            <a:avLst/>
          </a:prstGeom>
          <a:noFill/>
        </p:spPr>
        <p:txBody>
          <a:bodyPr wrap="none" rtlCol="0">
            <a:spAutoFit/>
          </a:bodyPr>
          <a:lstStyle/>
          <a:p>
            <a:r>
              <a:rPr lang="en-US" b="1" dirty="0"/>
              <a:t>Setup</a:t>
            </a:r>
          </a:p>
        </p:txBody>
      </p:sp>
      <p:sp>
        <p:nvSpPr>
          <p:cNvPr id="8" name="TextBox 7">
            <a:extLst>
              <a:ext uri="{FF2B5EF4-FFF2-40B4-BE49-F238E27FC236}">
                <a16:creationId xmlns:a16="http://schemas.microsoft.com/office/drawing/2014/main" id="{3B373308-8E16-19A9-4FD8-6DB86985DF29}"/>
              </a:ext>
            </a:extLst>
          </p:cNvPr>
          <p:cNvSpPr txBox="1"/>
          <p:nvPr/>
        </p:nvSpPr>
        <p:spPr>
          <a:xfrm>
            <a:off x="732792" y="1728694"/>
            <a:ext cx="10879581" cy="461665"/>
          </a:xfrm>
          <a:prstGeom prst="rect">
            <a:avLst/>
          </a:prstGeom>
          <a:noFill/>
        </p:spPr>
        <p:txBody>
          <a:bodyPr wrap="square" rtlCol="0">
            <a:spAutoFit/>
          </a:bodyPr>
          <a:lstStyle/>
          <a:p>
            <a:r>
              <a:rPr lang="en-US" sz="1200" dirty="0"/>
              <a:t>In order to use the stabilizer, you first instantiate the </a:t>
            </a:r>
            <a:r>
              <a:rPr lang="en-US" sz="1200" dirty="0" err="1"/>
              <a:t>AOMPowerStabilizer</a:t>
            </a:r>
            <a:r>
              <a:rPr lang="en-US" sz="1200" dirty="0"/>
              <a:t> as shown below. This is done in </a:t>
            </a:r>
            <a:r>
              <a:rPr lang="en-US" sz="1200" dirty="0" err="1"/>
              <a:t>BaseExperiment</a:t>
            </a:r>
            <a:endParaRPr lang="en-US" sz="1200" dirty="0"/>
          </a:p>
          <a:p>
            <a:r>
              <a:rPr lang="en-US" sz="1200" dirty="0"/>
              <a:t> with whatever defaults we set with </a:t>
            </a:r>
            <a:r>
              <a:rPr lang="en-US" sz="1200" dirty="0" err="1"/>
              <a:t>ExperimentVariables</a:t>
            </a:r>
            <a:r>
              <a:rPr lang="en-US" sz="1200" dirty="0"/>
              <a:t>, so you shouldn’t need to manually implement this. See </a:t>
            </a:r>
            <a:r>
              <a:rPr lang="en-US" sz="1200" dirty="0" err="1"/>
              <a:t>BaseExperiment</a:t>
            </a:r>
            <a:r>
              <a:rPr lang="en-US" sz="1200" dirty="0"/>
              <a:t> for details.</a:t>
            </a:r>
          </a:p>
        </p:txBody>
      </p:sp>
      <p:sp>
        <p:nvSpPr>
          <p:cNvPr id="13" name="TextBox 12">
            <a:extLst>
              <a:ext uri="{FF2B5EF4-FFF2-40B4-BE49-F238E27FC236}">
                <a16:creationId xmlns:a16="http://schemas.microsoft.com/office/drawing/2014/main" id="{7E33AF29-B2AC-0DC6-84B7-1F07E65EF29F}"/>
              </a:ext>
            </a:extLst>
          </p:cNvPr>
          <p:cNvSpPr txBox="1"/>
          <p:nvPr/>
        </p:nvSpPr>
        <p:spPr>
          <a:xfrm>
            <a:off x="732792" y="3507072"/>
            <a:ext cx="7609542" cy="461665"/>
          </a:xfrm>
          <a:prstGeom prst="rect">
            <a:avLst/>
          </a:prstGeom>
          <a:noFill/>
        </p:spPr>
        <p:txBody>
          <a:bodyPr wrap="square" rtlCol="0">
            <a:spAutoFit/>
          </a:bodyPr>
          <a:lstStyle/>
          <a:p>
            <a:r>
              <a:rPr lang="en-US" sz="1200" dirty="0"/>
              <a:t>The arguments used in this snippet from </a:t>
            </a:r>
            <a:r>
              <a:rPr lang="en-US" sz="1200" dirty="0" err="1"/>
              <a:t>BaseExperiment</a:t>
            </a:r>
            <a:r>
              <a:rPr lang="en-US" sz="1200" dirty="0"/>
              <a:t> are found in </a:t>
            </a:r>
            <a:r>
              <a:rPr lang="en-US" sz="1200" dirty="0" err="1"/>
              <a:t>ExperimentVariables</a:t>
            </a:r>
            <a:r>
              <a:rPr lang="en-US" sz="1200" dirty="0"/>
              <a:t> in the Laser feedback section.</a:t>
            </a:r>
          </a:p>
        </p:txBody>
      </p:sp>
      <p:sp>
        <p:nvSpPr>
          <p:cNvPr id="23" name="TextBox 22">
            <a:extLst>
              <a:ext uri="{FF2B5EF4-FFF2-40B4-BE49-F238E27FC236}">
                <a16:creationId xmlns:a16="http://schemas.microsoft.com/office/drawing/2014/main" id="{9127943E-42A3-A1AD-EFCC-201068E18C8C}"/>
              </a:ext>
            </a:extLst>
          </p:cNvPr>
          <p:cNvSpPr txBox="1"/>
          <p:nvPr/>
        </p:nvSpPr>
        <p:spPr>
          <a:xfrm>
            <a:off x="727218" y="4058403"/>
            <a:ext cx="2459904" cy="369332"/>
          </a:xfrm>
          <a:prstGeom prst="rect">
            <a:avLst/>
          </a:prstGeom>
          <a:noFill/>
        </p:spPr>
        <p:txBody>
          <a:bodyPr wrap="none" rtlCol="0">
            <a:spAutoFit/>
          </a:bodyPr>
          <a:lstStyle/>
          <a:p>
            <a:r>
              <a:rPr lang="en-US" b="1" dirty="0"/>
              <a:t>Running the feedback</a:t>
            </a:r>
          </a:p>
        </p:txBody>
      </p:sp>
      <p:pic>
        <p:nvPicPr>
          <p:cNvPr id="25" name="Picture 24">
            <a:extLst>
              <a:ext uri="{FF2B5EF4-FFF2-40B4-BE49-F238E27FC236}">
                <a16:creationId xmlns:a16="http://schemas.microsoft.com/office/drawing/2014/main" id="{1BDE724C-F4FE-CFAA-1CE4-8EF3179773AD}"/>
              </a:ext>
            </a:extLst>
          </p:cNvPr>
          <p:cNvPicPr>
            <a:picLocks noChangeAspect="1"/>
          </p:cNvPicPr>
          <p:nvPr/>
        </p:nvPicPr>
        <p:blipFill>
          <a:blip r:embed="rId4"/>
          <a:stretch>
            <a:fillRect/>
          </a:stretch>
        </p:blipFill>
        <p:spPr>
          <a:xfrm>
            <a:off x="838199" y="4363042"/>
            <a:ext cx="4909854" cy="1182419"/>
          </a:xfrm>
          <a:prstGeom prst="rect">
            <a:avLst/>
          </a:prstGeom>
        </p:spPr>
      </p:pic>
      <p:sp>
        <p:nvSpPr>
          <p:cNvPr id="29" name="TextBox 28">
            <a:extLst>
              <a:ext uri="{FF2B5EF4-FFF2-40B4-BE49-F238E27FC236}">
                <a16:creationId xmlns:a16="http://schemas.microsoft.com/office/drawing/2014/main" id="{DAC19B1D-171B-CE8B-F57E-2C93FA18299C}"/>
              </a:ext>
            </a:extLst>
          </p:cNvPr>
          <p:cNvSpPr txBox="1"/>
          <p:nvPr/>
        </p:nvSpPr>
        <p:spPr>
          <a:xfrm>
            <a:off x="5730016" y="4313345"/>
            <a:ext cx="5623784" cy="646331"/>
          </a:xfrm>
          <a:prstGeom prst="rect">
            <a:avLst/>
          </a:prstGeom>
          <a:noFill/>
        </p:spPr>
        <p:txBody>
          <a:bodyPr wrap="square" rtlCol="0">
            <a:spAutoFit/>
          </a:bodyPr>
          <a:lstStyle/>
          <a:p>
            <a:r>
              <a:rPr lang="en-US" sz="1200" dirty="0"/>
              <a:t>Typically, we call run() at the beginning of an experiment sequence, before doing anything else. </a:t>
            </a:r>
            <a:r>
              <a:rPr lang="en-US" sz="1200" u="sng" dirty="0"/>
              <a:t>This will use the default set point</a:t>
            </a:r>
            <a:r>
              <a:rPr lang="en-US" sz="1200" dirty="0"/>
              <a:t> datasets, which are the zeroth elements in the list.</a:t>
            </a:r>
          </a:p>
        </p:txBody>
      </p:sp>
      <p:cxnSp>
        <p:nvCxnSpPr>
          <p:cNvPr id="33" name="Straight Arrow Connector 32">
            <a:extLst>
              <a:ext uri="{FF2B5EF4-FFF2-40B4-BE49-F238E27FC236}">
                <a16:creationId xmlns:a16="http://schemas.microsoft.com/office/drawing/2014/main" id="{9E9E9CEF-89EC-0BA7-DE3A-B3A5FAD51FA2}"/>
              </a:ext>
            </a:extLst>
          </p:cNvPr>
          <p:cNvCxnSpPr>
            <a:cxnSpLocks/>
          </p:cNvCxnSpPr>
          <p:nvPr/>
        </p:nvCxnSpPr>
        <p:spPr>
          <a:xfrm flipH="1">
            <a:off x="9380150" y="2594946"/>
            <a:ext cx="1091609" cy="130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F37C85F-2607-938D-E510-AF3B470FBFAB}"/>
              </a:ext>
            </a:extLst>
          </p:cNvPr>
          <p:cNvSpPr txBox="1"/>
          <p:nvPr/>
        </p:nvSpPr>
        <p:spPr>
          <a:xfrm>
            <a:off x="10517259" y="2413162"/>
            <a:ext cx="1765256" cy="646331"/>
          </a:xfrm>
          <a:prstGeom prst="rect">
            <a:avLst/>
          </a:prstGeom>
          <a:noFill/>
        </p:spPr>
        <p:txBody>
          <a:bodyPr wrap="square" rtlCol="0">
            <a:spAutoFit/>
          </a:bodyPr>
          <a:lstStyle/>
          <a:p>
            <a:r>
              <a:rPr lang="en-US" sz="1200" dirty="0"/>
              <a:t>Number of feedback steps in the PI loop for each channel</a:t>
            </a:r>
          </a:p>
        </p:txBody>
      </p:sp>
      <p:sp>
        <p:nvSpPr>
          <p:cNvPr id="35" name="TextBox 34">
            <a:extLst>
              <a:ext uri="{FF2B5EF4-FFF2-40B4-BE49-F238E27FC236}">
                <a16:creationId xmlns:a16="http://schemas.microsoft.com/office/drawing/2014/main" id="{5829B57A-10EE-E193-A831-DDA208454CE2}"/>
              </a:ext>
            </a:extLst>
          </p:cNvPr>
          <p:cNvSpPr txBox="1"/>
          <p:nvPr/>
        </p:nvSpPr>
        <p:spPr>
          <a:xfrm>
            <a:off x="10517259" y="3140737"/>
            <a:ext cx="1765256" cy="1015663"/>
          </a:xfrm>
          <a:prstGeom prst="rect">
            <a:avLst/>
          </a:prstGeom>
          <a:noFill/>
        </p:spPr>
        <p:txBody>
          <a:bodyPr wrap="square" rtlCol="0">
            <a:spAutoFit/>
          </a:bodyPr>
          <a:lstStyle/>
          <a:p>
            <a:r>
              <a:rPr lang="en-US" sz="1200" dirty="0"/>
              <a:t>Number of measurements taken with the Sampler for one error measurement in the PI loop</a:t>
            </a:r>
          </a:p>
        </p:txBody>
      </p:sp>
      <p:cxnSp>
        <p:nvCxnSpPr>
          <p:cNvPr id="36" name="Straight Arrow Connector 35">
            <a:extLst>
              <a:ext uri="{FF2B5EF4-FFF2-40B4-BE49-F238E27FC236}">
                <a16:creationId xmlns:a16="http://schemas.microsoft.com/office/drawing/2014/main" id="{79AE956C-CD39-6589-F694-F23CFD3B12B6}"/>
              </a:ext>
            </a:extLst>
          </p:cNvPr>
          <p:cNvCxnSpPr>
            <a:cxnSpLocks/>
          </p:cNvCxnSpPr>
          <p:nvPr/>
        </p:nvCxnSpPr>
        <p:spPr>
          <a:xfrm flipH="1" flipV="1">
            <a:off x="9065941" y="2988203"/>
            <a:ext cx="1505415" cy="258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9732EE7F-E3D0-4FDC-5684-6D58036795F1}"/>
              </a:ext>
            </a:extLst>
          </p:cNvPr>
          <p:cNvPicPr>
            <a:picLocks noChangeAspect="1"/>
          </p:cNvPicPr>
          <p:nvPr/>
        </p:nvPicPr>
        <p:blipFill>
          <a:blip r:embed="rId5"/>
          <a:stretch>
            <a:fillRect/>
          </a:stretch>
        </p:blipFill>
        <p:spPr>
          <a:xfrm>
            <a:off x="838199" y="5556372"/>
            <a:ext cx="6668075" cy="1122539"/>
          </a:xfrm>
          <a:prstGeom prst="rect">
            <a:avLst/>
          </a:prstGeom>
        </p:spPr>
      </p:pic>
      <p:sp>
        <p:nvSpPr>
          <p:cNvPr id="14" name="Rectangle 13">
            <a:extLst>
              <a:ext uri="{FF2B5EF4-FFF2-40B4-BE49-F238E27FC236}">
                <a16:creationId xmlns:a16="http://schemas.microsoft.com/office/drawing/2014/main" id="{3A1A31D0-D0ED-E0D4-E3D8-85C84EF85914}"/>
              </a:ext>
            </a:extLst>
          </p:cNvPr>
          <p:cNvSpPr/>
          <p:nvPr/>
        </p:nvSpPr>
        <p:spPr>
          <a:xfrm>
            <a:off x="1366024" y="4954251"/>
            <a:ext cx="1906859" cy="197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8B59ED-DFE4-0368-83DE-05CE369750B9}"/>
              </a:ext>
            </a:extLst>
          </p:cNvPr>
          <p:cNvSpPr/>
          <p:nvPr/>
        </p:nvSpPr>
        <p:spPr>
          <a:xfrm>
            <a:off x="838199" y="6445405"/>
            <a:ext cx="3811860" cy="2335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70DE18-7A77-4933-FB2C-897E2D41E0BB}"/>
              </a:ext>
            </a:extLst>
          </p:cNvPr>
          <p:cNvSpPr txBox="1"/>
          <p:nvPr/>
        </p:nvSpPr>
        <p:spPr>
          <a:xfrm>
            <a:off x="6275878" y="5050102"/>
            <a:ext cx="4066878" cy="461665"/>
          </a:xfrm>
          <a:prstGeom prst="rect">
            <a:avLst/>
          </a:prstGeom>
          <a:noFill/>
        </p:spPr>
        <p:txBody>
          <a:bodyPr wrap="square" rtlCol="0">
            <a:spAutoFit/>
          </a:bodyPr>
          <a:lstStyle/>
          <a:p>
            <a:r>
              <a:rPr lang="en-US" sz="1200" dirty="0"/>
              <a:t>To stabilize a </a:t>
            </a:r>
            <a:r>
              <a:rPr lang="en-US" sz="1200" dirty="0" err="1"/>
              <a:t>FeedbackChannel</a:t>
            </a:r>
            <a:r>
              <a:rPr lang="en-US" sz="1200" dirty="0"/>
              <a:t> with a set point other than the default, </a:t>
            </a:r>
            <a:r>
              <a:rPr lang="en-US" sz="1200" u="sng" dirty="0"/>
              <a:t>run feedback on that specific channel</a:t>
            </a:r>
          </a:p>
        </p:txBody>
      </p:sp>
      <p:pic>
        <p:nvPicPr>
          <p:cNvPr id="17" name="Picture 16">
            <a:extLst>
              <a:ext uri="{FF2B5EF4-FFF2-40B4-BE49-F238E27FC236}">
                <a16:creationId xmlns:a16="http://schemas.microsoft.com/office/drawing/2014/main" id="{9ED49A13-A906-EA2D-9DA3-7BC44A8C4E04}"/>
              </a:ext>
            </a:extLst>
          </p:cNvPr>
          <p:cNvPicPr>
            <a:picLocks noChangeAspect="1"/>
          </p:cNvPicPr>
          <p:nvPr/>
        </p:nvPicPr>
        <p:blipFill rotWithShape="1">
          <a:blip r:embed="rId6"/>
          <a:srcRect l="12780" t="53013"/>
          <a:stretch/>
        </p:blipFill>
        <p:spPr>
          <a:xfrm>
            <a:off x="7836214" y="5561546"/>
            <a:ext cx="3181191" cy="1269622"/>
          </a:xfrm>
          <a:prstGeom prst="rect">
            <a:avLst/>
          </a:prstGeom>
        </p:spPr>
      </p:pic>
      <p:cxnSp>
        <p:nvCxnSpPr>
          <p:cNvPr id="21" name="Straight Arrow Connector 20">
            <a:extLst>
              <a:ext uri="{FF2B5EF4-FFF2-40B4-BE49-F238E27FC236}">
                <a16:creationId xmlns:a16="http://schemas.microsoft.com/office/drawing/2014/main" id="{8EAAD636-0C22-9345-50FC-33260FD8352A}"/>
              </a:ext>
            </a:extLst>
          </p:cNvPr>
          <p:cNvCxnSpPr>
            <a:cxnSpLocks/>
          </p:cNvCxnSpPr>
          <p:nvPr/>
        </p:nvCxnSpPr>
        <p:spPr>
          <a:xfrm flipH="1">
            <a:off x="4537563" y="5475249"/>
            <a:ext cx="2688427" cy="9255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2A3F0FC-5140-E2DC-713D-8D85CBFF3AD8}"/>
              </a:ext>
            </a:extLst>
          </p:cNvPr>
          <p:cNvSpPr/>
          <p:nvPr/>
        </p:nvSpPr>
        <p:spPr>
          <a:xfrm>
            <a:off x="9840951" y="5843239"/>
            <a:ext cx="1126273" cy="13381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54911B-C217-A624-D7B9-7790C06EF2B6}"/>
              </a:ext>
            </a:extLst>
          </p:cNvPr>
          <p:cNvSpPr txBox="1"/>
          <p:nvPr/>
        </p:nvSpPr>
        <p:spPr>
          <a:xfrm>
            <a:off x="9453097" y="6008160"/>
            <a:ext cx="1694985" cy="553998"/>
          </a:xfrm>
          <a:prstGeom prst="rect">
            <a:avLst/>
          </a:prstGeom>
          <a:noFill/>
        </p:spPr>
        <p:txBody>
          <a:bodyPr wrap="square" rtlCol="0">
            <a:spAutoFit/>
          </a:bodyPr>
          <a:lstStyle/>
          <a:p>
            <a:r>
              <a:rPr lang="en-US" sz="1000" dirty="0" err="1">
                <a:solidFill>
                  <a:srgbClr val="FFC000"/>
                </a:solidFill>
              </a:rPr>
              <a:t>setpoint_index</a:t>
            </a:r>
            <a:r>
              <a:rPr lang="en-US" sz="1000" dirty="0">
                <a:solidFill>
                  <a:srgbClr val="FFC000"/>
                </a:solidFill>
              </a:rPr>
              <a:t>=1 means the feedback will use the 1</a:t>
            </a:r>
            <a:r>
              <a:rPr lang="en-US" sz="1000" baseline="30000" dirty="0">
                <a:solidFill>
                  <a:srgbClr val="FFC000"/>
                </a:solidFill>
              </a:rPr>
              <a:t>st</a:t>
            </a:r>
            <a:r>
              <a:rPr lang="en-US" sz="1000" dirty="0">
                <a:solidFill>
                  <a:srgbClr val="FFC000"/>
                </a:solidFill>
              </a:rPr>
              <a:t> element in this list</a:t>
            </a:r>
          </a:p>
        </p:txBody>
      </p:sp>
      <p:cxnSp>
        <p:nvCxnSpPr>
          <p:cNvPr id="30" name="Straight Arrow Connector 29">
            <a:extLst>
              <a:ext uri="{FF2B5EF4-FFF2-40B4-BE49-F238E27FC236}">
                <a16:creationId xmlns:a16="http://schemas.microsoft.com/office/drawing/2014/main" id="{00F8A3C8-19EB-534D-B28B-66265CDD4BC8}"/>
              </a:ext>
            </a:extLst>
          </p:cNvPr>
          <p:cNvCxnSpPr/>
          <p:nvPr/>
        </p:nvCxnSpPr>
        <p:spPr>
          <a:xfrm flipV="1">
            <a:off x="4834054" y="6445405"/>
            <a:ext cx="3178097" cy="116753"/>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3078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368266"/>
          </a:xfrm>
        </p:spPr>
        <p:txBody>
          <a:bodyPr>
            <a:noAutofit/>
          </a:bodyPr>
          <a:lstStyle/>
          <a:p>
            <a:pPr marL="0" indent="0">
              <a:buNone/>
            </a:pPr>
            <a:r>
              <a:rPr lang="en-US" sz="1500" b="1" dirty="0"/>
              <a:t>Potential pitfalls</a:t>
            </a:r>
          </a:p>
        </p:txBody>
      </p:sp>
      <p:sp>
        <p:nvSpPr>
          <p:cNvPr id="17" name="TextBox 16">
            <a:extLst>
              <a:ext uri="{FF2B5EF4-FFF2-40B4-BE49-F238E27FC236}">
                <a16:creationId xmlns:a16="http://schemas.microsoft.com/office/drawing/2014/main" id="{4B4662F1-DEDF-FD50-27B5-C352607D8B5C}"/>
              </a:ext>
            </a:extLst>
          </p:cNvPr>
          <p:cNvSpPr txBox="1"/>
          <p:nvPr/>
        </p:nvSpPr>
        <p:spPr>
          <a:xfrm>
            <a:off x="6670320" y="1184781"/>
            <a:ext cx="3841287" cy="553998"/>
          </a:xfrm>
          <a:prstGeom prst="rect">
            <a:avLst/>
          </a:prstGeom>
          <a:noFill/>
        </p:spPr>
        <p:txBody>
          <a:bodyPr wrap="square" rtlCol="0">
            <a:spAutoFit/>
          </a:bodyPr>
          <a:lstStyle/>
          <a:p>
            <a:r>
              <a:rPr lang="en-US" sz="1500" dirty="0"/>
              <a:t>Feedback settings by channel are defined in subroutines/aom_feedback.py</a:t>
            </a:r>
          </a:p>
        </p:txBody>
      </p:sp>
      <p:sp>
        <p:nvSpPr>
          <p:cNvPr id="4" name="TextBox 3">
            <a:extLst>
              <a:ext uri="{FF2B5EF4-FFF2-40B4-BE49-F238E27FC236}">
                <a16:creationId xmlns:a16="http://schemas.microsoft.com/office/drawing/2014/main" id="{4AC049A9-FA05-00A5-CBC5-DB9489E3564B}"/>
              </a:ext>
            </a:extLst>
          </p:cNvPr>
          <p:cNvSpPr txBox="1"/>
          <p:nvPr/>
        </p:nvSpPr>
        <p:spPr>
          <a:xfrm>
            <a:off x="868123" y="4235283"/>
            <a:ext cx="7222300" cy="2631490"/>
          </a:xfrm>
          <a:prstGeom prst="rect">
            <a:avLst/>
          </a:prstGeom>
          <a:noFill/>
        </p:spPr>
        <p:txBody>
          <a:bodyPr wrap="square" rtlCol="0">
            <a:spAutoFit/>
          </a:bodyPr>
          <a:lstStyle/>
          <a:p>
            <a:r>
              <a:rPr lang="en-US" sz="1500" dirty="0"/>
              <a:t>The effective transfer function of the loop is not truly linear, so using a proportional term p which is a constant only works when the AOM is operated in a region for which the AOM is linear. This assumption is  valid if the AOM is being operated at a low enough power (e.g. &lt; -5dBm in the plot at the right for a fiber AOM) and the power drift is small enough that the AOM will stay in that good range. If your laser power drops significantly, the feedback may push the RF power up to “</a:t>
            </a:r>
            <a:r>
              <a:rPr lang="en-US" sz="1500" dirty="0" err="1"/>
              <a:t>max_dB</a:t>
            </a:r>
            <a:r>
              <a:rPr lang="en-US" sz="1500" dirty="0"/>
              <a:t>”, at which point the slope becomes negative and the feedback loop would not be able to go back the correct direction. To deal with this, if the maximum is reached, the feedback loop will set the RF to a low power, say -20 dBm, and try again. So if you see a particular beam power oscillating (e.g. as viewed in the MOT powers applet), you should increase the laser power, typically by improving fiber coupling.</a:t>
            </a:r>
          </a:p>
        </p:txBody>
      </p:sp>
      <p:grpSp>
        <p:nvGrpSpPr>
          <p:cNvPr id="19" name="Group 18">
            <a:extLst>
              <a:ext uri="{FF2B5EF4-FFF2-40B4-BE49-F238E27FC236}">
                <a16:creationId xmlns:a16="http://schemas.microsoft.com/office/drawing/2014/main" id="{3CE8A55C-BD12-8C9A-53DF-2673BBC2A9C4}"/>
              </a:ext>
            </a:extLst>
          </p:cNvPr>
          <p:cNvGrpSpPr/>
          <p:nvPr/>
        </p:nvGrpSpPr>
        <p:grpSpPr>
          <a:xfrm>
            <a:off x="8240600" y="2107647"/>
            <a:ext cx="3577707" cy="2841538"/>
            <a:chOff x="6843948" y="4067503"/>
            <a:chExt cx="3223781" cy="2425372"/>
          </a:xfrm>
        </p:grpSpPr>
        <p:pic>
          <p:nvPicPr>
            <p:cNvPr id="7" name="Picture 6">
              <a:extLst>
                <a:ext uri="{FF2B5EF4-FFF2-40B4-BE49-F238E27FC236}">
                  <a16:creationId xmlns:a16="http://schemas.microsoft.com/office/drawing/2014/main" id="{BACE8B8B-E6F2-5F17-B14B-67397F869341}"/>
                </a:ext>
              </a:extLst>
            </p:cNvPr>
            <p:cNvPicPr>
              <a:picLocks noChangeAspect="1"/>
            </p:cNvPicPr>
            <p:nvPr/>
          </p:nvPicPr>
          <p:blipFill>
            <a:blip r:embed="rId2"/>
            <a:stretch>
              <a:fillRect/>
            </a:stretch>
          </p:blipFill>
          <p:spPr>
            <a:xfrm>
              <a:off x="7114196" y="4312113"/>
              <a:ext cx="2953533" cy="1936147"/>
            </a:xfrm>
            <a:prstGeom prst="rect">
              <a:avLst/>
            </a:prstGeom>
          </p:spPr>
        </p:pic>
        <p:sp>
          <p:nvSpPr>
            <p:cNvPr id="8" name="TextBox 7">
              <a:extLst>
                <a:ext uri="{FF2B5EF4-FFF2-40B4-BE49-F238E27FC236}">
                  <a16:creationId xmlns:a16="http://schemas.microsoft.com/office/drawing/2014/main" id="{92B1C296-DB98-528E-62D1-4B3A30788D90}"/>
                </a:ext>
              </a:extLst>
            </p:cNvPr>
            <p:cNvSpPr txBox="1"/>
            <p:nvPr/>
          </p:nvSpPr>
          <p:spPr>
            <a:xfrm rot="10800000">
              <a:off x="6843948" y="4745310"/>
              <a:ext cx="338554" cy="872996"/>
            </a:xfrm>
            <a:prstGeom prst="rect">
              <a:avLst/>
            </a:prstGeom>
            <a:noFill/>
          </p:spPr>
          <p:txBody>
            <a:bodyPr vert="eaVert" wrap="none" rtlCol="0">
              <a:spAutoFit/>
            </a:bodyPr>
            <a:lstStyle/>
            <a:p>
              <a:r>
                <a:rPr lang="en-US" sz="1000" dirty="0"/>
                <a:t>Optical power</a:t>
              </a:r>
            </a:p>
          </p:txBody>
        </p:sp>
        <p:sp>
          <p:nvSpPr>
            <p:cNvPr id="11" name="TextBox 10">
              <a:extLst>
                <a:ext uri="{FF2B5EF4-FFF2-40B4-BE49-F238E27FC236}">
                  <a16:creationId xmlns:a16="http://schemas.microsoft.com/office/drawing/2014/main" id="{4D017347-BB76-18CD-4367-1D9DB8F1350B}"/>
                </a:ext>
              </a:extLst>
            </p:cNvPr>
            <p:cNvSpPr txBox="1"/>
            <p:nvPr/>
          </p:nvSpPr>
          <p:spPr>
            <a:xfrm rot="16200000">
              <a:off x="8530787" y="5548866"/>
              <a:ext cx="338554" cy="1549463"/>
            </a:xfrm>
            <a:prstGeom prst="rect">
              <a:avLst/>
            </a:prstGeom>
            <a:noFill/>
          </p:spPr>
          <p:txBody>
            <a:bodyPr vert="eaVert" wrap="none" rtlCol="0">
              <a:spAutoFit/>
            </a:bodyPr>
            <a:lstStyle/>
            <a:p>
              <a:r>
                <a:rPr lang="en-US" sz="1000" dirty="0"/>
                <a:t>Power before the amplifier</a:t>
              </a:r>
            </a:p>
          </p:txBody>
        </p:sp>
        <p:sp>
          <p:nvSpPr>
            <p:cNvPr id="13" name="TextBox 12">
              <a:extLst>
                <a:ext uri="{FF2B5EF4-FFF2-40B4-BE49-F238E27FC236}">
                  <a16:creationId xmlns:a16="http://schemas.microsoft.com/office/drawing/2014/main" id="{966FC437-F5E5-3849-0588-2F6587B3269E}"/>
                </a:ext>
              </a:extLst>
            </p:cNvPr>
            <p:cNvSpPr txBox="1"/>
            <p:nvPr/>
          </p:nvSpPr>
          <p:spPr>
            <a:xfrm rot="16200000">
              <a:off x="8530787" y="3322587"/>
              <a:ext cx="338554" cy="1828386"/>
            </a:xfrm>
            <a:prstGeom prst="rect">
              <a:avLst/>
            </a:prstGeom>
            <a:noFill/>
          </p:spPr>
          <p:txBody>
            <a:bodyPr vert="eaVert" wrap="none" rtlCol="0">
              <a:spAutoFit/>
            </a:bodyPr>
            <a:lstStyle/>
            <a:p>
              <a:r>
                <a:rPr lang="en-US" sz="1000" dirty="0"/>
                <a:t>Fiber AOM diffraction efficiency</a:t>
              </a:r>
            </a:p>
          </p:txBody>
        </p:sp>
      </p:grpSp>
      <p:pic>
        <p:nvPicPr>
          <p:cNvPr id="9" name="Picture 8">
            <a:extLst>
              <a:ext uri="{FF2B5EF4-FFF2-40B4-BE49-F238E27FC236}">
                <a16:creationId xmlns:a16="http://schemas.microsoft.com/office/drawing/2014/main" id="{194C3A68-FC6B-5B73-20B9-5E41113270D3}"/>
              </a:ext>
            </a:extLst>
          </p:cNvPr>
          <p:cNvPicPr>
            <a:picLocks noChangeAspect="1"/>
          </p:cNvPicPr>
          <p:nvPr/>
        </p:nvPicPr>
        <p:blipFill>
          <a:blip r:embed="rId3"/>
          <a:stretch>
            <a:fillRect/>
          </a:stretch>
        </p:blipFill>
        <p:spPr>
          <a:xfrm>
            <a:off x="951862" y="1099545"/>
            <a:ext cx="4604060" cy="3135738"/>
          </a:xfrm>
          <a:prstGeom prst="rect">
            <a:avLst/>
          </a:prstGeom>
        </p:spPr>
      </p:pic>
    </p:spTree>
    <p:extLst>
      <p:ext uri="{BB962C8B-B14F-4D97-AF65-F5344CB8AC3E}">
        <p14:creationId xmlns:p14="http://schemas.microsoft.com/office/powerpoint/2010/main" val="12104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409166"/>
            <a:ext cx="10759289" cy="4520854"/>
          </a:xfrm>
        </p:spPr>
        <p:txBody>
          <a:bodyPr>
            <a:normAutofit/>
          </a:bodyPr>
          <a:lstStyle/>
          <a:p>
            <a:r>
              <a:rPr lang="en-US" dirty="0"/>
              <a:t>Overview</a:t>
            </a:r>
          </a:p>
          <a:p>
            <a:r>
              <a:rPr lang="en-US" dirty="0"/>
              <a:t>The cornerstone programs of our code</a:t>
            </a:r>
          </a:p>
          <a:p>
            <a:r>
              <a:rPr lang="en-US"/>
              <a:t>Applets</a:t>
            </a:r>
          </a:p>
          <a:p>
            <a:r>
              <a:rPr lang="en-US" dirty="0"/>
              <a:t>Curated selection of tutorials for common experimental tasks</a:t>
            </a:r>
          </a:p>
          <a:p>
            <a:r>
              <a:rPr lang="en-US"/>
              <a:t>Jupyter notebooks for analysis </a:t>
            </a:r>
          </a:p>
        </p:txBody>
      </p:sp>
    </p:spTree>
    <p:extLst>
      <p:ext uri="{BB962C8B-B14F-4D97-AF65-F5344CB8AC3E}">
        <p14:creationId xmlns:p14="http://schemas.microsoft.com/office/powerpoint/2010/main" val="243436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480317"/>
          </a:xfrm>
        </p:spPr>
        <p:txBody>
          <a:bodyPr>
            <a:normAutofit fontScale="90000"/>
          </a:bodyPr>
          <a:lstStyle/>
          <a:p>
            <a:r>
              <a:rPr lang="en-US" dirty="0"/>
              <a:t>aom_feedback.py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877513"/>
            <a:ext cx="10822663" cy="368266"/>
          </a:xfrm>
        </p:spPr>
        <p:txBody>
          <a:bodyPr>
            <a:noAutofit/>
          </a:bodyPr>
          <a:lstStyle/>
          <a:p>
            <a:pPr marL="0" indent="0">
              <a:buNone/>
            </a:pPr>
            <a:r>
              <a:rPr lang="en-US" sz="1500" b="1" dirty="0"/>
              <a:t>Monitoring beam drift without feedback</a:t>
            </a:r>
          </a:p>
        </p:txBody>
      </p:sp>
      <p:sp>
        <p:nvSpPr>
          <p:cNvPr id="17" name="TextBox 16">
            <a:extLst>
              <a:ext uri="{FF2B5EF4-FFF2-40B4-BE49-F238E27FC236}">
                <a16:creationId xmlns:a16="http://schemas.microsoft.com/office/drawing/2014/main" id="{4B4662F1-DEDF-FD50-27B5-C352607D8B5C}"/>
              </a:ext>
            </a:extLst>
          </p:cNvPr>
          <p:cNvSpPr txBox="1"/>
          <p:nvPr/>
        </p:nvSpPr>
        <p:spPr>
          <a:xfrm>
            <a:off x="838199" y="1242771"/>
            <a:ext cx="8753918" cy="784830"/>
          </a:xfrm>
          <a:prstGeom prst="rect">
            <a:avLst/>
          </a:prstGeom>
          <a:noFill/>
        </p:spPr>
        <p:txBody>
          <a:bodyPr wrap="square" rtlCol="0">
            <a:spAutoFit/>
          </a:bodyPr>
          <a:lstStyle/>
          <a:p>
            <a:r>
              <a:rPr lang="en-US" sz="1500" dirty="0"/>
              <a:t>If you call run(</a:t>
            </a:r>
            <a:r>
              <a:rPr lang="en-US" sz="1500" dirty="0" err="1"/>
              <a:t>monitor_only</a:t>
            </a:r>
            <a:r>
              <a:rPr lang="en-US" sz="1500" dirty="0"/>
              <a:t>=True), the measurements of the beam powers will be made as usual and the datasets will be updated, but there will not be any feedback applied. The applets below show the beam powers wandering around in this mode.</a:t>
            </a:r>
          </a:p>
        </p:txBody>
      </p:sp>
      <p:pic>
        <p:nvPicPr>
          <p:cNvPr id="2050" name="Picture 2">
            <a:extLst>
              <a:ext uri="{FF2B5EF4-FFF2-40B4-BE49-F238E27FC236}">
                <a16:creationId xmlns:a16="http://schemas.microsoft.com/office/drawing/2014/main" id="{903DE6D1-F6F2-E41B-8AD0-958E22F0F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75" y="2141555"/>
            <a:ext cx="8384839" cy="456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0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Applets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211603" cy="4647003"/>
          </a:xfrm>
        </p:spPr>
        <p:txBody>
          <a:bodyPr>
            <a:noAutofit/>
          </a:bodyPr>
          <a:lstStyle/>
          <a:p>
            <a:pPr marL="0" indent="0">
              <a:buNone/>
            </a:pPr>
            <a:r>
              <a:rPr lang="en-US" sz="2500"/>
              <a:t>Applets are ARTIQ’s way of visualizing the contents of datasets, and they can be updated as the datasets change throughout your experiment.</a:t>
            </a:r>
          </a:p>
          <a:p>
            <a:pPr marL="0" indent="0">
              <a:buNone/>
            </a:pPr>
            <a:r>
              <a:rPr lang="en-US" sz="2500"/>
              <a:t>The utility in this is that it allows you to see right away if something is working or not working (e.g. if you lose atom loading), rather than waiting until your entire experiment runs to analyze the data.</a:t>
            </a:r>
          </a:p>
          <a:p>
            <a:pPr marL="0" indent="0">
              <a:buNone/>
            </a:pPr>
            <a:endParaRPr lang="en-US" sz="2500"/>
          </a:p>
          <a:p>
            <a:pPr marL="0" indent="0">
              <a:buNone/>
            </a:pPr>
            <a:r>
              <a:rPr lang="en-US" sz="2500"/>
              <a:t>ARTIQ’s built in applets are very basic, so I have written some additional ones that are of specific use to our experiments.</a:t>
            </a:r>
          </a:p>
          <a:p>
            <a:pPr marL="0" indent="0">
              <a:buNone/>
            </a:pPr>
            <a:endParaRPr lang="en-US" sz="2500"/>
          </a:p>
          <a:p>
            <a:pPr marL="0" indent="0">
              <a:buNone/>
            </a:pPr>
            <a:r>
              <a:rPr lang="en-US" sz="2500"/>
              <a:t>All of the applets discussed in the following slide live in </a:t>
            </a:r>
            <a:r>
              <a:rPr lang="en-US" sz="2500" err="1"/>
              <a:t>qn_artiq_routines</a:t>
            </a:r>
            <a:r>
              <a:rPr lang="en-US" sz="2500"/>
              <a:t>/applets. See the code for each for more details.</a:t>
            </a:r>
          </a:p>
        </p:txBody>
      </p:sp>
    </p:spTree>
    <p:extLst>
      <p:ext uri="{BB962C8B-B14F-4D97-AF65-F5344CB8AC3E}">
        <p14:creationId xmlns:p14="http://schemas.microsoft.com/office/powerpoint/2010/main" val="297626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Launching applets</a:t>
            </a:r>
          </a:p>
        </p:txBody>
      </p:sp>
      <p:sp>
        <p:nvSpPr>
          <p:cNvPr id="5" name="Content Placeholder 4">
            <a:extLst>
              <a:ext uri="{FF2B5EF4-FFF2-40B4-BE49-F238E27FC236}">
                <a16:creationId xmlns:a16="http://schemas.microsoft.com/office/drawing/2014/main" id="{946D2167-AAAE-B51B-D09A-A5FE0F997A6A}"/>
              </a:ext>
            </a:extLst>
          </p:cNvPr>
          <p:cNvSpPr>
            <a:spLocks noGrp="1"/>
          </p:cNvSpPr>
          <p:nvPr>
            <p:ph idx="1"/>
          </p:nvPr>
        </p:nvSpPr>
        <p:spPr>
          <a:xfrm>
            <a:off x="838200" y="1460501"/>
            <a:ext cx="10515600" cy="839684"/>
          </a:xfrm>
        </p:spPr>
        <p:txBody>
          <a:bodyPr>
            <a:noAutofit/>
          </a:bodyPr>
          <a:lstStyle/>
          <a:p>
            <a:pPr marL="0" indent="0">
              <a:buNone/>
            </a:pPr>
            <a:r>
              <a:rPr lang="en-US" sz="1500" dirty="0"/>
              <a:t>The easiest way to use applets is to make a shortcut in the Applets dock in the ARTIQ Dashboard, by right clicking. You enter a name, and the path to the applet along with the arguments for it, which specify data.</a:t>
            </a:r>
          </a:p>
          <a:p>
            <a:pPr marL="0" indent="0">
              <a:buNone/>
            </a:pPr>
            <a:r>
              <a:rPr lang="en-US" sz="1500" dirty="0"/>
              <a:t>Note: more detail is given in the file for each applet, and the list of arguments are at the bottom of each file.</a:t>
            </a:r>
          </a:p>
        </p:txBody>
      </p:sp>
      <p:pic>
        <p:nvPicPr>
          <p:cNvPr id="7" name="Picture 6">
            <a:extLst>
              <a:ext uri="{FF2B5EF4-FFF2-40B4-BE49-F238E27FC236}">
                <a16:creationId xmlns:a16="http://schemas.microsoft.com/office/drawing/2014/main" id="{8CAD38FC-9246-58B9-B905-EE3F565AAA0D}"/>
              </a:ext>
            </a:extLst>
          </p:cNvPr>
          <p:cNvPicPr>
            <a:picLocks noChangeAspect="1"/>
          </p:cNvPicPr>
          <p:nvPr/>
        </p:nvPicPr>
        <p:blipFill>
          <a:blip r:embed="rId2"/>
          <a:stretch>
            <a:fillRect/>
          </a:stretch>
        </p:blipFill>
        <p:spPr>
          <a:xfrm>
            <a:off x="163630" y="2949440"/>
            <a:ext cx="11670632" cy="2311205"/>
          </a:xfrm>
          <a:prstGeom prst="rect">
            <a:avLst/>
          </a:prstGeom>
        </p:spPr>
      </p:pic>
      <p:sp>
        <p:nvSpPr>
          <p:cNvPr id="8" name="Content Placeholder 4">
            <a:extLst>
              <a:ext uri="{FF2B5EF4-FFF2-40B4-BE49-F238E27FC236}">
                <a16:creationId xmlns:a16="http://schemas.microsoft.com/office/drawing/2014/main" id="{A5AD5489-9231-9A62-7729-E7387AF03F0E}"/>
              </a:ext>
            </a:extLst>
          </p:cNvPr>
          <p:cNvSpPr txBox="1">
            <a:spLocks/>
          </p:cNvSpPr>
          <p:nvPr/>
        </p:nvSpPr>
        <p:spPr>
          <a:xfrm>
            <a:off x="3107474" y="5327769"/>
            <a:ext cx="4162459" cy="1165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‘--name’ means the argument ‘name’ is optional, and the dataset that follows it is the argument. So here, “--var1” is the argument name, and optimizer_var1 is the dataset passed for that.  See each specific applet .</a:t>
            </a:r>
            <a:r>
              <a:rPr lang="en-US" sz="1500" dirty="0" err="1"/>
              <a:t>py</a:t>
            </a:r>
            <a:r>
              <a:rPr lang="en-US" sz="1500" dirty="0"/>
              <a:t>  file for details.</a:t>
            </a:r>
          </a:p>
        </p:txBody>
      </p:sp>
      <p:sp>
        <p:nvSpPr>
          <p:cNvPr id="9" name="Content Placeholder 4">
            <a:extLst>
              <a:ext uri="{FF2B5EF4-FFF2-40B4-BE49-F238E27FC236}">
                <a16:creationId xmlns:a16="http://schemas.microsoft.com/office/drawing/2014/main" id="{8A58E3E4-A0D5-88B3-CCA1-9FD6D001FEA8}"/>
              </a:ext>
            </a:extLst>
          </p:cNvPr>
          <p:cNvSpPr txBox="1">
            <a:spLocks/>
          </p:cNvSpPr>
          <p:nvPr/>
        </p:nvSpPr>
        <p:spPr>
          <a:xfrm>
            <a:off x="7133924" y="2415491"/>
            <a:ext cx="5058076" cy="6036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a:t>The arguments are all datasets that are defined in your experiment.  For example, you will find </a:t>
            </a:r>
            <a:r>
              <a:rPr lang="en-US" sz="1500" err="1"/>
              <a:t>photocounts_current_iteration</a:t>
            </a:r>
            <a:r>
              <a:rPr lang="en-US" sz="1500"/>
              <a:t> in many of the experiments in experiment_functions.py</a:t>
            </a:r>
          </a:p>
        </p:txBody>
      </p:sp>
      <p:cxnSp>
        <p:nvCxnSpPr>
          <p:cNvPr id="14" name="Straight Arrow Connector 13">
            <a:extLst>
              <a:ext uri="{FF2B5EF4-FFF2-40B4-BE49-F238E27FC236}">
                <a16:creationId xmlns:a16="http://schemas.microsoft.com/office/drawing/2014/main" id="{19295667-310B-0F0B-6161-7EB38261496E}"/>
              </a:ext>
            </a:extLst>
          </p:cNvPr>
          <p:cNvCxnSpPr>
            <a:cxnSpLocks/>
          </p:cNvCxnSpPr>
          <p:nvPr/>
        </p:nvCxnSpPr>
        <p:spPr>
          <a:xfrm flipV="1">
            <a:off x="3465095" y="5202242"/>
            <a:ext cx="292093" cy="17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4">
            <a:extLst>
              <a:ext uri="{FF2B5EF4-FFF2-40B4-BE49-F238E27FC236}">
                <a16:creationId xmlns:a16="http://schemas.microsoft.com/office/drawing/2014/main" id="{BB0821E5-3FF8-5C44-6A41-A9B1DBD196AD}"/>
              </a:ext>
            </a:extLst>
          </p:cNvPr>
          <p:cNvSpPr txBox="1">
            <a:spLocks/>
          </p:cNvSpPr>
          <p:nvPr/>
        </p:nvSpPr>
        <p:spPr>
          <a:xfrm>
            <a:off x="2131192" y="2485226"/>
            <a:ext cx="3461085" cy="559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The custom applets that we define are referenced by the full path to the code</a:t>
            </a:r>
          </a:p>
        </p:txBody>
      </p:sp>
      <p:cxnSp>
        <p:nvCxnSpPr>
          <p:cNvPr id="19" name="Straight Arrow Connector 18">
            <a:extLst>
              <a:ext uri="{FF2B5EF4-FFF2-40B4-BE49-F238E27FC236}">
                <a16:creationId xmlns:a16="http://schemas.microsoft.com/office/drawing/2014/main" id="{2AF92695-E0BB-1224-D56A-FE8107E910EC}"/>
              </a:ext>
            </a:extLst>
          </p:cNvPr>
          <p:cNvCxnSpPr>
            <a:cxnSpLocks/>
          </p:cNvCxnSpPr>
          <p:nvPr/>
        </p:nvCxnSpPr>
        <p:spPr>
          <a:xfrm>
            <a:off x="4255129" y="2949440"/>
            <a:ext cx="99588" cy="438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B6B6166-77B1-3996-706F-B597C49D7050}"/>
              </a:ext>
            </a:extLst>
          </p:cNvPr>
          <p:cNvCxnSpPr>
            <a:cxnSpLocks/>
          </p:cNvCxnSpPr>
          <p:nvPr/>
        </p:nvCxnSpPr>
        <p:spPr>
          <a:xfrm flipH="1">
            <a:off x="8314622" y="3044961"/>
            <a:ext cx="136359" cy="343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7FF1163-D5E3-9B04-D8E1-C2DCDC0B0CB1}"/>
              </a:ext>
            </a:extLst>
          </p:cNvPr>
          <p:cNvCxnSpPr>
            <a:cxnSpLocks/>
          </p:cNvCxnSpPr>
          <p:nvPr/>
        </p:nvCxnSpPr>
        <p:spPr>
          <a:xfrm flipV="1">
            <a:off x="274320" y="4847679"/>
            <a:ext cx="127534" cy="820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4">
            <a:extLst>
              <a:ext uri="{FF2B5EF4-FFF2-40B4-BE49-F238E27FC236}">
                <a16:creationId xmlns:a16="http://schemas.microsoft.com/office/drawing/2014/main" id="{6F9C338D-6FDF-5B5F-F618-A7AE85EBA6DE}"/>
              </a:ext>
            </a:extLst>
          </p:cNvPr>
          <p:cNvSpPr txBox="1">
            <a:spLocks/>
          </p:cNvSpPr>
          <p:nvPr/>
        </p:nvSpPr>
        <p:spPr>
          <a:xfrm>
            <a:off x="28074" y="5780410"/>
            <a:ext cx="3461085" cy="259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Check the box to display the applet</a:t>
            </a:r>
          </a:p>
        </p:txBody>
      </p:sp>
      <p:sp>
        <p:nvSpPr>
          <p:cNvPr id="6" name="TextBox 5">
            <a:extLst>
              <a:ext uri="{FF2B5EF4-FFF2-40B4-BE49-F238E27FC236}">
                <a16:creationId xmlns:a16="http://schemas.microsoft.com/office/drawing/2014/main" id="{6036B77F-083D-4ACD-B169-58DD26EE0C42}"/>
              </a:ext>
            </a:extLst>
          </p:cNvPr>
          <p:cNvSpPr txBox="1"/>
          <p:nvPr/>
        </p:nvSpPr>
        <p:spPr>
          <a:xfrm>
            <a:off x="7847384" y="5275316"/>
            <a:ext cx="3677677" cy="784830"/>
          </a:xfrm>
          <a:prstGeom prst="rect">
            <a:avLst/>
          </a:prstGeom>
          <a:noFill/>
        </p:spPr>
        <p:txBody>
          <a:bodyPr wrap="square" rtlCol="0">
            <a:spAutoFit/>
          </a:bodyPr>
          <a:lstStyle/>
          <a:p>
            <a:r>
              <a:rPr lang="en-US" sz="1500" dirty="0"/>
              <a:t>Note that we often use the same applet for plotting several datasets (see underlined applet names above)</a:t>
            </a:r>
          </a:p>
        </p:txBody>
      </p:sp>
      <p:cxnSp>
        <p:nvCxnSpPr>
          <p:cNvPr id="12" name="Straight Connector 11">
            <a:extLst>
              <a:ext uri="{FF2B5EF4-FFF2-40B4-BE49-F238E27FC236}">
                <a16:creationId xmlns:a16="http://schemas.microsoft.com/office/drawing/2014/main" id="{061CE016-B390-1AA7-B56F-A0A5836AFEE4}"/>
              </a:ext>
            </a:extLst>
          </p:cNvPr>
          <p:cNvCxnSpPr>
            <a:cxnSpLocks/>
          </p:cNvCxnSpPr>
          <p:nvPr/>
        </p:nvCxnSpPr>
        <p:spPr>
          <a:xfrm>
            <a:off x="6649460" y="4547559"/>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93CC44-BBFA-D017-9702-D8C73D040C36}"/>
              </a:ext>
            </a:extLst>
          </p:cNvPr>
          <p:cNvCxnSpPr>
            <a:cxnSpLocks/>
          </p:cNvCxnSpPr>
          <p:nvPr/>
        </p:nvCxnSpPr>
        <p:spPr>
          <a:xfrm>
            <a:off x="6649460" y="3713131"/>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443FEB3-0828-8C9D-7AC4-30ACE38B8C0C}"/>
              </a:ext>
            </a:extLst>
          </p:cNvPr>
          <p:cNvCxnSpPr>
            <a:cxnSpLocks/>
          </p:cNvCxnSpPr>
          <p:nvPr/>
        </p:nvCxnSpPr>
        <p:spPr>
          <a:xfrm>
            <a:off x="6649460" y="3530553"/>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A182CF9-F91E-66B4-2856-6EDB5AAD1470}"/>
              </a:ext>
            </a:extLst>
          </p:cNvPr>
          <p:cNvCxnSpPr>
            <a:cxnSpLocks/>
          </p:cNvCxnSpPr>
          <p:nvPr/>
        </p:nvCxnSpPr>
        <p:spPr>
          <a:xfrm>
            <a:off x="6649460" y="4374034"/>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405D020-B958-D04B-4C39-F47B287A822B}"/>
              </a:ext>
            </a:extLst>
          </p:cNvPr>
          <p:cNvCxnSpPr>
            <a:cxnSpLocks/>
          </p:cNvCxnSpPr>
          <p:nvPr/>
        </p:nvCxnSpPr>
        <p:spPr>
          <a:xfrm>
            <a:off x="6649460" y="4200509"/>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374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plot_MOT_powers</a:t>
            </a:r>
            <a:r>
              <a:rPr lang="en-US"/>
              <a:t> and </a:t>
            </a:r>
            <a:r>
              <a:rPr lang="en-US" err="1"/>
              <a:t>bar_plot_MOT_powers</a:t>
            </a:r>
            <a:endParaRPr lang="en-US"/>
          </a:p>
        </p:txBody>
      </p:sp>
      <p:sp>
        <p:nvSpPr>
          <p:cNvPr id="6" name="TextBox 5">
            <a:extLst>
              <a:ext uri="{FF2B5EF4-FFF2-40B4-BE49-F238E27FC236}">
                <a16:creationId xmlns:a16="http://schemas.microsoft.com/office/drawing/2014/main" id="{6BD36D91-F448-4B58-6168-CD574B4C071A}"/>
              </a:ext>
            </a:extLst>
          </p:cNvPr>
          <p:cNvSpPr txBox="1"/>
          <p:nvPr/>
        </p:nvSpPr>
        <p:spPr>
          <a:xfrm>
            <a:off x="7227175" y="4659714"/>
            <a:ext cx="4964825" cy="646331"/>
          </a:xfrm>
          <a:prstGeom prst="rect">
            <a:avLst/>
          </a:prstGeom>
          <a:noFill/>
        </p:spPr>
        <p:txBody>
          <a:bodyPr wrap="square" rtlCol="0">
            <a:spAutoFit/>
          </a:bodyPr>
          <a:lstStyle/>
          <a:p>
            <a:r>
              <a:rPr lang="en-US" dirty="0" err="1"/>
              <a:t>plot_MOT_powers</a:t>
            </a:r>
            <a:r>
              <a:rPr lang="en-US" dirty="0"/>
              <a:t> is a modified version of the applet </a:t>
            </a:r>
            <a:r>
              <a:rPr lang="en-US" dirty="0" err="1"/>
              <a:t>plot_xy_multichannel</a:t>
            </a:r>
            <a:endParaRPr lang="en-US" dirty="0"/>
          </a:p>
        </p:txBody>
      </p:sp>
      <p:pic>
        <p:nvPicPr>
          <p:cNvPr id="4" name="Picture 3">
            <a:extLst>
              <a:ext uri="{FF2B5EF4-FFF2-40B4-BE49-F238E27FC236}">
                <a16:creationId xmlns:a16="http://schemas.microsoft.com/office/drawing/2014/main" id="{6DA583B0-C7E3-6B5A-2BBD-F967AEE7487A}"/>
              </a:ext>
            </a:extLst>
          </p:cNvPr>
          <p:cNvPicPr>
            <a:picLocks noChangeAspect="1"/>
          </p:cNvPicPr>
          <p:nvPr/>
        </p:nvPicPr>
        <p:blipFill>
          <a:blip r:embed="rId2"/>
          <a:stretch>
            <a:fillRect/>
          </a:stretch>
        </p:blipFill>
        <p:spPr>
          <a:xfrm>
            <a:off x="794967" y="2213463"/>
            <a:ext cx="6295252" cy="2016197"/>
          </a:xfrm>
          <a:prstGeom prst="rect">
            <a:avLst/>
          </a:prstGeom>
        </p:spPr>
      </p:pic>
      <p:sp>
        <p:nvSpPr>
          <p:cNvPr id="7" name="TextBox 6">
            <a:extLst>
              <a:ext uri="{FF2B5EF4-FFF2-40B4-BE49-F238E27FC236}">
                <a16:creationId xmlns:a16="http://schemas.microsoft.com/office/drawing/2014/main" id="{89783768-8321-0DD3-AF5C-A062B8B9E9B1}"/>
              </a:ext>
            </a:extLst>
          </p:cNvPr>
          <p:cNvSpPr txBox="1"/>
          <p:nvPr/>
        </p:nvSpPr>
        <p:spPr>
          <a:xfrm>
            <a:off x="702644" y="1413813"/>
            <a:ext cx="11311305" cy="646331"/>
          </a:xfrm>
          <a:prstGeom prst="rect">
            <a:avLst/>
          </a:prstGeom>
          <a:noFill/>
        </p:spPr>
        <p:txBody>
          <a:bodyPr wrap="square" rtlCol="0">
            <a:spAutoFit/>
          </a:bodyPr>
          <a:lstStyle/>
          <a:p>
            <a:r>
              <a:rPr lang="en-US" dirty="0"/>
              <a:t>Both of these display the MOT beam powers relative to their setpoints, but the bar plot is less resource intensive, as it only plots the most recent values (after the last feedback run)</a:t>
            </a:r>
          </a:p>
        </p:txBody>
      </p:sp>
      <p:pic>
        <p:nvPicPr>
          <p:cNvPr id="9" name="Picture 8">
            <a:extLst>
              <a:ext uri="{FF2B5EF4-FFF2-40B4-BE49-F238E27FC236}">
                <a16:creationId xmlns:a16="http://schemas.microsoft.com/office/drawing/2014/main" id="{20F380B1-DAF1-7619-BB80-E0ACC5BEF0F7}"/>
              </a:ext>
            </a:extLst>
          </p:cNvPr>
          <p:cNvPicPr>
            <a:picLocks noChangeAspect="1"/>
          </p:cNvPicPr>
          <p:nvPr/>
        </p:nvPicPr>
        <p:blipFill>
          <a:blip r:embed="rId3"/>
          <a:stretch>
            <a:fillRect/>
          </a:stretch>
        </p:blipFill>
        <p:spPr>
          <a:xfrm>
            <a:off x="794967" y="4290770"/>
            <a:ext cx="6295252" cy="2030550"/>
          </a:xfrm>
          <a:prstGeom prst="rect">
            <a:avLst/>
          </a:prstGeom>
        </p:spPr>
      </p:pic>
    </p:spTree>
    <p:extLst>
      <p:ext uri="{BB962C8B-B14F-4D97-AF65-F5344CB8AC3E}">
        <p14:creationId xmlns:p14="http://schemas.microsoft.com/office/powerpoint/2010/main" val="3110337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plot_retention_and_loading</a:t>
            </a:r>
            <a:endParaRPr lang="en-US"/>
          </a:p>
        </p:txBody>
      </p:sp>
      <p:pic>
        <p:nvPicPr>
          <p:cNvPr id="4" name="Picture 3">
            <a:extLst>
              <a:ext uri="{FF2B5EF4-FFF2-40B4-BE49-F238E27FC236}">
                <a16:creationId xmlns:a16="http://schemas.microsoft.com/office/drawing/2014/main" id="{B859D0A5-0FF8-2D7F-CCB2-90FFE2E99E8C}"/>
              </a:ext>
            </a:extLst>
          </p:cNvPr>
          <p:cNvPicPr>
            <a:picLocks noChangeAspect="1"/>
          </p:cNvPicPr>
          <p:nvPr/>
        </p:nvPicPr>
        <p:blipFill>
          <a:blip r:embed="rId2"/>
          <a:stretch>
            <a:fillRect/>
          </a:stretch>
        </p:blipFill>
        <p:spPr>
          <a:xfrm>
            <a:off x="717675" y="2726040"/>
            <a:ext cx="6552257" cy="1730249"/>
          </a:xfrm>
          <a:prstGeom prst="rect">
            <a:avLst/>
          </a:prstGeom>
        </p:spPr>
      </p:pic>
      <p:sp>
        <p:nvSpPr>
          <p:cNvPr id="6" name="TextBox 5">
            <a:extLst>
              <a:ext uri="{FF2B5EF4-FFF2-40B4-BE49-F238E27FC236}">
                <a16:creationId xmlns:a16="http://schemas.microsoft.com/office/drawing/2014/main" id="{4D2543D1-4732-33A0-798D-B853FB1CC950}"/>
              </a:ext>
            </a:extLst>
          </p:cNvPr>
          <p:cNvSpPr txBox="1"/>
          <p:nvPr/>
        </p:nvSpPr>
        <p:spPr>
          <a:xfrm>
            <a:off x="838200" y="1400477"/>
            <a:ext cx="11178941" cy="923330"/>
          </a:xfrm>
          <a:prstGeom prst="rect">
            <a:avLst/>
          </a:prstGeom>
          <a:noFill/>
        </p:spPr>
        <p:txBody>
          <a:bodyPr wrap="square" rtlCol="0">
            <a:spAutoFit/>
          </a:bodyPr>
          <a:lstStyle/>
          <a:p>
            <a:r>
              <a:rPr lang="en-US" dirty="0"/>
              <a:t>Plots the fraction of atoms loaded and the fraction of atoms retained (retention) in a single atom experiment. This uses the photocount data together with </a:t>
            </a:r>
            <a:r>
              <a:rPr lang="en-US" dirty="0" err="1"/>
              <a:t>single_atom_counts_per_s</a:t>
            </a:r>
            <a:r>
              <a:rPr lang="en-US" dirty="0"/>
              <a:t> threshold defined in </a:t>
            </a:r>
            <a:r>
              <a:rPr lang="en-US" dirty="0" err="1"/>
              <a:t>ExperimentVariables</a:t>
            </a:r>
            <a:r>
              <a:rPr lang="en-US" dirty="0"/>
              <a:t>.</a:t>
            </a:r>
          </a:p>
        </p:txBody>
      </p:sp>
      <p:sp>
        <p:nvSpPr>
          <p:cNvPr id="7" name="TextBox 6">
            <a:extLst>
              <a:ext uri="{FF2B5EF4-FFF2-40B4-BE49-F238E27FC236}">
                <a16:creationId xmlns:a16="http://schemas.microsoft.com/office/drawing/2014/main" id="{829D8BBC-EF92-2B08-5D39-78E0EAF70B4F}"/>
              </a:ext>
            </a:extLst>
          </p:cNvPr>
          <p:cNvSpPr txBox="1"/>
          <p:nvPr/>
        </p:nvSpPr>
        <p:spPr>
          <a:xfrm>
            <a:off x="7482841" y="2805752"/>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9" name="TextBox 8">
            <a:extLst>
              <a:ext uri="{FF2B5EF4-FFF2-40B4-BE49-F238E27FC236}">
                <a16:creationId xmlns:a16="http://schemas.microsoft.com/office/drawing/2014/main" id="{10A84F2A-BB2B-C111-870A-946CA985F32B}"/>
              </a:ext>
            </a:extLst>
          </p:cNvPr>
          <p:cNvSpPr txBox="1"/>
          <p:nvPr/>
        </p:nvSpPr>
        <p:spPr>
          <a:xfrm>
            <a:off x="639024" y="4534194"/>
            <a:ext cx="8486869" cy="2169825"/>
          </a:xfrm>
          <a:prstGeom prst="rect">
            <a:avLst/>
          </a:prstGeom>
          <a:noFill/>
        </p:spPr>
        <p:txBody>
          <a:bodyPr wrap="square">
            <a:spAutoFit/>
          </a:bodyPr>
          <a:lstStyle/>
          <a:p>
            <a:r>
              <a:rPr lang="en-US" sz="1500" dirty="0"/>
              <a:t>The applet command for “retention and loading” shown is:</a:t>
            </a:r>
          </a:p>
          <a:p>
            <a:endParaRPr lang="en-US" sz="1500" dirty="0"/>
          </a:p>
          <a:p>
            <a:r>
              <a:rPr lang="en-US" sz="1500" dirty="0"/>
              <a:t>python "C:\..\qn_artiq_routines\applets\plot_retention_and_loading.py" photocounts photocounts2 </a:t>
            </a:r>
            <a:r>
              <a:rPr lang="en-US" sz="1500" dirty="0" err="1"/>
              <a:t>n_measurements</a:t>
            </a:r>
            <a:r>
              <a:rPr lang="en-US" sz="1500" dirty="0"/>
              <a:t> </a:t>
            </a:r>
            <a:r>
              <a:rPr lang="en-US" sz="1500" dirty="0" err="1"/>
              <a:t>single_atom_counts_per_s</a:t>
            </a:r>
            <a:r>
              <a:rPr lang="en-US" sz="1500" dirty="0"/>
              <a:t> </a:t>
            </a:r>
            <a:r>
              <a:rPr lang="en-US" sz="1500" dirty="0" err="1"/>
              <a:t>t_SPCM_first_shot</a:t>
            </a:r>
            <a:r>
              <a:rPr lang="en-US" sz="1500" dirty="0"/>
              <a:t> --</a:t>
            </a:r>
            <a:r>
              <a:rPr lang="en-US" sz="1500" dirty="0" err="1"/>
              <a:t>scan_vars</a:t>
            </a:r>
            <a:r>
              <a:rPr lang="en-US" sz="1500" dirty="0"/>
              <a:t> </a:t>
            </a:r>
            <a:r>
              <a:rPr lang="en-US" sz="1500" dirty="0" err="1"/>
              <a:t>scan_variables</a:t>
            </a:r>
            <a:r>
              <a:rPr lang="en-US" sz="1500" dirty="0"/>
              <a:t> --scan_sequence1 </a:t>
            </a:r>
            <a:r>
              <a:rPr lang="en-US" sz="1500" dirty="0" err="1"/>
              <a:t>scan_sequence1</a:t>
            </a:r>
            <a:endParaRPr lang="en-US" sz="1500" dirty="0"/>
          </a:p>
          <a:p>
            <a:endParaRPr lang="en-US" sz="1500" dirty="0"/>
          </a:p>
          <a:p>
            <a:r>
              <a:rPr lang="en-US" sz="1500" dirty="0"/>
              <a:t>Note the optional arguments that specify scan variables and scan sequences. These are defined and updated by  </a:t>
            </a:r>
            <a:r>
              <a:rPr lang="en-US" sz="1500" dirty="0" err="1"/>
              <a:t>GeneralVariableScan</a:t>
            </a:r>
            <a:r>
              <a:rPr lang="en-US" sz="1500" dirty="0"/>
              <a:t> (you could define these in other experiments too), such that the variable being scanned will be the plot title, and the x axis will be the value of that variable.</a:t>
            </a:r>
          </a:p>
        </p:txBody>
      </p:sp>
    </p:spTree>
    <p:extLst>
      <p:ext uri="{BB962C8B-B14F-4D97-AF65-F5344CB8AC3E}">
        <p14:creationId xmlns:p14="http://schemas.microsoft.com/office/powerpoint/2010/main" val="178165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plot_hist_autosize</a:t>
            </a:r>
            <a:endParaRPr lang="en-US"/>
          </a:p>
        </p:txBody>
      </p:sp>
      <p:sp>
        <p:nvSpPr>
          <p:cNvPr id="4" name="TextBox 3">
            <a:extLst>
              <a:ext uri="{FF2B5EF4-FFF2-40B4-BE49-F238E27FC236}">
                <a16:creationId xmlns:a16="http://schemas.microsoft.com/office/drawing/2014/main" id="{B458C326-4B55-A680-B72E-77254F26BFAF}"/>
              </a:ext>
            </a:extLst>
          </p:cNvPr>
          <p:cNvSpPr txBox="1"/>
          <p:nvPr/>
        </p:nvSpPr>
        <p:spPr>
          <a:xfrm>
            <a:off x="838200" y="1400477"/>
            <a:ext cx="11178941" cy="923330"/>
          </a:xfrm>
          <a:prstGeom prst="rect">
            <a:avLst/>
          </a:prstGeom>
          <a:noFill/>
        </p:spPr>
        <p:txBody>
          <a:bodyPr wrap="square" rtlCol="0">
            <a:spAutoFit/>
          </a:bodyPr>
          <a:lstStyle/>
          <a:p>
            <a:r>
              <a:rPr lang="en-US" dirty="0"/>
              <a:t>Plots a histogram of data, with the range of the histogram set by the data. The default histogram applet from ARTIQ makes the user pre-calculate the height of the bars, whereas </a:t>
            </a:r>
            <a:r>
              <a:rPr lang="en-US" dirty="0" err="1"/>
              <a:t>plot_hist_autosize</a:t>
            </a:r>
            <a:r>
              <a:rPr lang="en-US" dirty="0"/>
              <a:t> deals with the raw datasets. </a:t>
            </a:r>
          </a:p>
        </p:txBody>
      </p:sp>
      <p:pic>
        <p:nvPicPr>
          <p:cNvPr id="7" name="Picture 6">
            <a:extLst>
              <a:ext uri="{FF2B5EF4-FFF2-40B4-BE49-F238E27FC236}">
                <a16:creationId xmlns:a16="http://schemas.microsoft.com/office/drawing/2014/main" id="{51B537CA-0C30-ED80-9D62-09D557F3C6E4}"/>
              </a:ext>
            </a:extLst>
          </p:cNvPr>
          <p:cNvPicPr>
            <a:picLocks noChangeAspect="1"/>
          </p:cNvPicPr>
          <p:nvPr/>
        </p:nvPicPr>
        <p:blipFill>
          <a:blip r:embed="rId2"/>
          <a:stretch>
            <a:fillRect/>
          </a:stretch>
        </p:blipFill>
        <p:spPr>
          <a:xfrm>
            <a:off x="880448" y="2363697"/>
            <a:ext cx="6043416" cy="4235116"/>
          </a:xfrm>
          <a:prstGeom prst="rect">
            <a:avLst/>
          </a:prstGeom>
        </p:spPr>
      </p:pic>
      <p:sp>
        <p:nvSpPr>
          <p:cNvPr id="8" name="TextBox 7">
            <a:extLst>
              <a:ext uri="{FF2B5EF4-FFF2-40B4-BE49-F238E27FC236}">
                <a16:creationId xmlns:a16="http://schemas.microsoft.com/office/drawing/2014/main" id="{A31D3B09-31B7-2E70-2E58-82500C822F47}"/>
              </a:ext>
            </a:extLst>
          </p:cNvPr>
          <p:cNvSpPr txBox="1"/>
          <p:nvPr/>
        </p:nvSpPr>
        <p:spPr>
          <a:xfrm>
            <a:off x="7415464" y="2363697"/>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5" name="TextBox 4">
            <a:extLst>
              <a:ext uri="{FF2B5EF4-FFF2-40B4-BE49-F238E27FC236}">
                <a16:creationId xmlns:a16="http://schemas.microsoft.com/office/drawing/2014/main" id="{A99F370C-4B2E-FE9D-6EC2-4CBA478270BD}"/>
              </a:ext>
            </a:extLst>
          </p:cNvPr>
          <p:cNvSpPr txBox="1"/>
          <p:nvPr/>
        </p:nvSpPr>
        <p:spPr>
          <a:xfrm>
            <a:off x="7415464" y="3741453"/>
            <a:ext cx="4534300" cy="1015663"/>
          </a:xfrm>
          <a:prstGeom prst="rect">
            <a:avLst/>
          </a:prstGeom>
          <a:noFill/>
        </p:spPr>
        <p:txBody>
          <a:bodyPr wrap="square" rtlCol="0">
            <a:spAutoFit/>
          </a:bodyPr>
          <a:lstStyle/>
          <a:p>
            <a:r>
              <a:rPr lang="en-US" sz="1500" dirty="0"/>
              <a:t>The x axis by default is just the counts from the raw data (i.e. how many photons we counted), but here, optional argument is given to specify the exposure time, the x axis will be the count rate. </a:t>
            </a:r>
          </a:p>
        </p:txBody>
      </p:sp>
      <p:sp>
        <p:nvSpPr>
          <p:cNvPr id="9" name="TextBox 8">
            <a:extLst>
              <a:ext uri="{FF2B5EF4-FFF2-40B4-BE49-F238E27FC236}">
                <a16:creationId xmlns:a16="http://schemas.microsoft.com/office/drawing/2014/main" id="{599A6663-FEBB-6499-73BB-67D7193A8701}"/>
              </a:ext>
            </a:extLst>
          </p:cNvPr>
          <p:cNvSpPr txBox="1"/>
          <p:nvPr/>
        </p:nvSpPr>
        <p:spPr>
          <a:xfrm>
            <a:off x="7415464" y="4888377"/>
            <a:ext cx="4417415" cy="1015663"/>
          </a:xfrm>
          <a:prstGeom prst="rect">
            <a:avLst/>
          </a:prstGeom>
          <a:noFill/>
        </p:spPr>
        <p:txBody>
          <a:bodyPr wrap="square">
            <a:spAutoFit/>
          </a:bodyPr>
          <a:lstStyle/>
          <a:p>
            <a:r>
              <a:rPr lang="en-US" sz="1200" dirty="0"/>
              <a:t>The command for the “sec. shot histogram” is:</a:t>
            </a:r>
          </a:p>
          <a:p>
            <a:r>
              <a:rPr lang="en-US" sz="1200" dirty="0"/>
              <a:t>python "C:\..\qn_artiq_routines\applets\plot_hist_autosize.py" photocounts2_current_iteration --x </a:t>
            </a:r>
            <a:r>
              <a:rPr lang="en-US" sz="1200" dirty="0" err="1"/>
              <a:t>photocount_bins</a:t>
            </a:r>
            <a:r>
              <a:rPr lang="en-US" sz="1200" dirty="0"/>
              <a:t> --color </a:t>
            </a:r>
            <a:r>
              <a:rPr lang="en-US" sz="1200" dirty="0" err="1"/>
              <a:t>second_shot_hist_color</a:t>
            </a:r>
            <a:r>
              <a:rPr lang="en-US" sz="1200" dirty="0"/>
              <a:t> --iteration </a:t>
            </a:r>
            <a:r>
              <a:rPr lang="en-US" sz="1200" dirty="0" err="1"/>
              <a:t>iteration</a:t>
            </a:r>
            <a:r>
              <a:rPr lang="en-US" sz="1200" dirty="0"/>
              <a:t> --</a:t>
            </a:r>
            <a:r>
              <a:rPr lang="en-US" sz="1200" dirty="0" err="1"/>
              <a:t>t_exposure</a:t>
            </a:r>
            <a:r>
              <a:rPr lang="en-US" sz="1200" dirty="0"/>
              <a:t> </a:t>
            </a:r>
            <a:r>
              <a:rPr lang="en-US" sz="1200" dirty="0" err="1"/>
              <a:t>t_SPCM_second_shot</a:t>
            </a:r>
            <a:endParaRPr lang="en-US" sz="1200" dirty="0"/>
          </a:p>
        </p:txBody>
      </p:sp>
      <p:sp>
        <p:nvSpPr>
          <p:cNvPr id="10" name="TextBox 9">
            <a:extLst>
              <a:ext uri="{FF2B5EF4-FFF2-40B4-BE49-F238E27FC236}">
                <a16:creationId xmlns:a16="http://schemas.microsoft.com/office/drawing/2014/main" id="{BE16CECA-7BDA-DC16-41AA-488A1970B88D}"/>
              </a:ext>
            </a:extLst>
          </p:cNvPr>
          <p:cNvSpPr txBox="1"/>
          <p:nvPr/>
        </p:nvSpPr>
        <p:spPr>
          <a:xfrm>
            <a:off x="7415463" y="6027003"/>
            <a:ext cx="4417415" cy="830997"/>
          </a:xfrm>
          <a:prstGeom prst="rect">
            <a:avLst/>
          </a:prstGeom>
          <a:noFill/>
        </p:spPr>
        <p:txBody>
          <a:bodyPr wrap="square">
            <a:spAutoFit/>
          </a:bodyPr>
          <a:lstStyle/>
          <a:p>
            <a:r>
              <a:rPr lang="en-US" sz="1200" b="1" dirty="0"/>
              <a:t>Pro-tip</a:t>
            </a:r>
            <a:r>
              <a:rPr lang="en-US" sz="1200" dirty="0"/>
              <a:t>: This histogram applet could be used with any 1D data, not just photocounts, and the data can be normalized to any value depending on what is supplied as the  –</a:t>
            </a:r>
            <a:r>
              <a:rPr lang="en-US" sz="1200" dirty="0" err="1"/>
              <a:t>t_exposure</a:t>
            </a:r>
            <a:r>
              <a:rPr lang="en-US" sz="1200" dirty="0"/>
              <a:t> argument.</a:t>
            </a:r>
          </a:p>
        </p:txBody>
      </p:sp>
    </p:spTree>
    <p:extLst>
      <p:ext uri="{BB962C8B-B14F-4D97-AF65-F5344CB8AC3E}">
        <p14:creationId xmlns:p14="http://schemas.microsoft.com/office/powerpoint/2010/main" val="3173538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err="1"/>
              <a:t>plot_optimizer_variables</a:t>
            </a:r>
            <a:endParaRPr lang="en-US" dirty="0"/>
          </a:p>
        </p:txBody>
      </p:sp>
      <p:pic>
        <p:nvPicPr>
          <p:cNvPr id="5" name="Picture 4">
            <a:extLst>
              <a:ext uri="{FF2B5EF4-FFF2-40B4-BE49-F238E27FC236}">
                <a16:creationId xmlns:a16="http://schemas.microsoft.com/office/drawing/2014/main" id="{C4703FEC-D090-8CAA-4875-5A217DFB6893}"/>
              </a:ext>
            </a:extLst>
          </p:cNvPr>
          <p:cNvPicPr>
            <a:picLocks noChangeAspect="1"/>
          </p:cNvPicPr>
          <p:nvPr/>
        </p:nvPicPr>
        <p:blipFill>
          <a:blip r:embed="rId2"/>
          <a:stretch>
            <a:fillRect/>
          </a:stretch>
        </p:blipFill>
        <p:spPr>
          <a:xfrm>
            <a:off x="107132" y="1855828"/>
            <a:ext cx="11977735" cy="5002172"/>
          </a:xfrm>
          <a:prstGeom prst="rect">
            <a:avLst/>
          </a:prstGeom>
        </p:spPr>
      </p:pic>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a:t>Shows the values of the variables being optimized with </a:t>
            </a:r>
            <a:r>
              <a:rPr lang="en-US" sz="1200" dirty="0" err="1"/>
              <a:t>GeneralVariableOptimizer</a:t>
            </a:r>
            <a:r>
              <a:rPr lang="en-US" sz="1200" dirty="0"/>
              <a:t> at each iteration. If you also plot the cost dataset using ARTIQ’s </a:t>
            </a:r>
            <a:r>
              <a:rPr lang="en-US" sz="1200" dirty="0" err="1"/>
              <a:t>xy</a:t>
            </a:r>
            <a:r>
              <a:rPr lang="en-US" sz="1200" dirty="0"/>
              <a:t> plot applet, you can see how the cost evolves with the choice of parameters. Below is an example of how I might arrange the dashboard while doing optimization with </a:t>
            </a:r>
            <a:r>
              <a:rPr lang="en-US" sz="1200" dirty="0" err="1"/>
              <a:t>GeneralVariableOptimzer</a:t>
            </a:r>
            <a:r>
              <a:rPr lang="en-US" sz="1200" dirty="0"/>
              <a:t>.</a:t>
            </a:r>
          </a:p>
        </p:txBody>
      </p:sp>
      <p:sp>
        <p:nvSpPr>
          <p:cNvPr id="7" name="Rectangle 6">
            <a:extLst>
              <a:ext uri="{FF2B5EF4-FFF2-40B4-BE49-F238E27FC236}">
                <a16:creationId xmlns:a16="http://schemas.microsoft.com/office/drawing/2014/main" id="{F8782B00-D885-33EE-8E5C-3249115F5A28}"/>
              </a:ext>
            </a:extLst>
          </p:cNvPr>
          <p:cNvSpPr/>
          <p:nvPr/>
        </p:nvSpPr>
        <p:spPr>
          <a:xfrm>
            <a:off x="2598345" y="3324886"/>
            <a:ext cx="5712735" cy="16545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074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7ED1A-804B-3CD8-AABE-5C4309D71A40}"/>
              </a:ext>
            </a:extLst>
          </p:cNvPr>
          <p:cNvPicPr>
            <a:picLocks noChangeAspect="1"/>
          </p:cNvPicPr>
          <p:nvPr/>
        </p:nvPicPr>
        <p:blipFill>
          <a:blip r:embed="rId2"/>
          <a:stretch>
            <a:fillRect/>
          </a:stretch>
        </p:blipFill>
        <p:spPr>
          <a:xfrm>
            <a:off x="947389" y="2135459"/>
            <a:ext cx="5273894" cy="4031696"/>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Progress bar</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276999"/>
          </a:xfrm>
          <a:prstGeom prst="rect">
            <a:avLst/>
          </a:prstGeom>
          <a:noFill/>
        </p:spPr>
        <p:txBody>
          <a:bodyPr wrap="square" rtlCol="0">
            <a:spAutoFit/>
          </a:bodyPr>
          <a:lstStyle/>
          <a:p>
            <a:r>
              <a:rPr lang="en-US" sz="1200" dirty="0"/>
              <a:t>This is a built-in applet shipped with ARTIQ. </a:t>
            </a:r>
          </a:p>
        </p:txBody>
      </p:sp>
      <p:sp>
        <p:nvSpPr>
          <p:cNvPr id="7" name="Rectangle 6">
            <a:extLst>
              <a:ext uri="{FF2B5EF4-FFF2-40B4-BE49-F238E27FC236}">
                <a16:creationId xmlns:a16="http://schemas.microsoft.com/office/drawing/2014/main" id="{F8782B00-D885-33EE-8E5C-3249115F5A28}"/>
              </a:ext>
            </a:extLst>
          </p:cNvPr>
          <p:cNvSpPr/>
          <p:nvPr/>
        </p:nvSpPr>
        <p:spPr>
          <a:xfrm>
            <a:off x="992570" y="2135459"/>
            <a:ext cx="5228714" cy="110954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D63B46-7DF6-7E0C-7F9A-25E861704713}"/>
              </a:ext>
            </a:extLst>
          </p:cNvPr>
          <p:cNvSpPr txBox="1"/>
          <p:nvPr/>
        </p:nvSpPr>
        <p:spPr>
          <a:xfrm>
            <a:off x="6934944" y="3843530"/>
            <a:ext cx="4355666" cy="307777"/>
          </a:xfrm>
          <a:prstGeom prst="rect">
            <a:avLst/>
          </a:prstGeom>
          <a:noFill/>
        </p:spPr>
        <p:txBody>
          <a:bodyPr wrap="square" rtlCol="0">
            <a:spAutoFit/>
          </a:bodyPr>
          <a:lstStyle/>
          <a:p>
            <a:r>
              <a:rPr lang="en-US" sz="1400" dirty="0"/>
              <a:t>${</a:t>
            </a:r>
            <a:r>
              <a:rPr lang="en-US" sz="1400" dirty="0" err="1"/>
              <a:t>artiq_applet</a:t>
            </a:r>
            <a:r>
              <a:rPr lang="en-US" sz="1400" dirty="0"/>
              <a:t>}</a:t>
            </a:r>
            <a:r>
              <a:rPr lang="en-US" sz="1400" dirty="0" err="1"/>
              <a:t>progress_bar</a:t>
            </a:r>
            <a:r>
              <a:rPr lang="en-US" sz="1400" dirty="0"/>
              <a:t> </a:t>
            </a:r>
            <a:r>
              <a:rPr lang="en-US" sz="1400" dirty="0" err="1"/>
              <a:t>measurements_progress</a:t>
            </a:r>
            <a:endParaRPr lang="en-US" sz="1400" dirty="0"/>
          </a:p>
        </p:txBody>
      </p:sp>
      <p:sp>
        <p:nvSpPr>
          <p:cNvPr id="9" name="TextBox 8">
            <a:extLst>
              <a:ext uri="{FF2B5EF4-FFF2-40B4-BE49-F238E27FC236}">
                <a16:creationId xmlns:a16="http://schemas.microsoft.com/office/drawing/2014/main" id="{27D2A17D-865D-4072-7502-47836C3CDA43}"/>
              </a:ext>
            </a:extLst>
          </p:cNvPr>
          <p:cNvSpPr txBox="1"/>
          <p:nvPr/>
        </p:nvSpPr>
        <p:spPr>
          <a:xfrm>
            <a:off x="6606573" y="3278459"/>
            <a:ext cx="5228714" cy="523220"/>
          </a:xfrm>
          <a:prstGeom prst="rect">
            <a:avLst/>
          </a:prstGeom>
          <a:noFill/>
        </p:spPr>
        <p:txBody>
          <a:bodyPr wrap="square" rtlCol="0">
            <a:spAutoFit/>
          </a:bodyPr>
          <a:lstStyle/>
          <a:p>
            <a:r>
              <a:rPr lang="en-US" sz="1400" dirty="0"/>
              <a:t>The command I use for plotting the percentage of measurements which have completed is:</a:t>
            </a:r>
          </a:p>
        </p:txBody>
      </p:sp>
      <p:sp>
        <p:nvSpPr>
          <p:cNvPr id="10" name="TextBox 9">
            <a:extLst>
              <a:ext uri="{FF2B5EF4-FFF2-40B4-BE49-F238E27FC236}">
                <a16:creationId xmlns:a16="http://schemas.microsoft.com/office/drawing/2014/main" id="{9C380B04-0C85-BA2E-FFAB-A518741DAC36}"/>
              </a:ext>
            </a:extLst>
          </p:cNvPr>
          <p:cNvSpPr txBox="1"/>
          <p:nvPr/>
        </p:nvSpPr>
        <p:spPr>
          <a:xfrm>
            <a:off x="7452802" y="4583151"/>
            <a:ext cx="4174046" cy="1169551"/>
          </a:xfrm>
          <a:prstGeom prst="rect">
            <a:avLst/>
          </a:prstGeom>
          <a:noFill/>
        </p:spPr>
        <p:txBody>
          <a:bodyPr wrap="square" rtlCol="0">
            <a:spAutoFit/>
          </a:bodyPr>
          <a:lstStyle/>
          <a:p>
            <a:r>
              <a:rPr lang="en-US" sz="1400" dirty="0"/>
              <a:t>This dataset stores the float value</a:t>
            </a:r>
          </a:p>
          <a:p>
            <a:r>
              <a:rPr lang="en-US" sz="1400" dirty="0"/>
              <a:t> measurement/</a:t>
            </a:r>
            <a:r>
              <a:rPr lang="en-US" sz="1400" dirty="0" err="1"/>
              <a:t>self.n_measurements</a:t>
            </a:r>
            <a:r>
              <a:rPr lang="en-US" sz="1400" dirty="0"/>
              <a:t>, and is currently only accessible through </a:t>
            </a:r>
            <a:r>
              <a:rPr lang="en-US" sz="1400" dirty="0" err="1"/>
              <a:t>ExperimentCycler</a:t>
            </a:r>
            <a:r>
              <a:rPr lang="en-US" sz="1400" dirty="0"/>
              <a:t> and </a:t>
            </a:r>
            <a:r>
              <a:rPr lang="en-US" sz="1400" dirty="0" err="1"/>
              <a:t>GeneralVariableScan</a:t>
            </a:r>
            <a:r>
              <a:rPr lang="en-US" sz="1400" dirty="0"/>
              <a:t> (i.e. the progress bar here wouldn’t progress for other experiments)</a:t>
            </a:r>
          </a:p>
        </p:txBody>
      </p:sp>
      <p:cxnSp>
        <p:nvCxnSpPr>
          <p:cNvPr id="12" name="Straight Arrow Connector 11">
            <a:extLst>
              <a:ext uri="{FF2B5EF4-FFF2-40B4-BE49-F238E27FC236}">
                <a16:creationId xmlns:a16="http://schemas.microsoft.com/office/drawing/2014/main" id="{91128053-ABEC-9DA5-77F1-9446B370FF65}"/>
              </a:ext>
            </a:extLst>
          </p:cNvPr>
          <p:cNvCxnSpPr>
            <a:cxnSpLocks/>
          </p:cNvCxnSpPr>
          <p:nvPr/>
        </p:nvCxnSpPr>
        <p:spPr>
          <a:xfrm flipV="1">
            <a:off x="8240751" y="4138738"/>
            <a:ext cx="1455234" cy="444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714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sz="4400" dirty="0"/>
              <a:t>plot_xy_multichannel.py</a:t>
            </a:r>
            <a:endParaRPr lang="en-US" dirty="0"/>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276999"/>
          </a:xfrm>
          <a:prstGeom prst="rect">
            <a:avLst/>
          </a:prstGeom>
          <a:noFill/>
        </p:spPr>
        <p:txBody>
          <a:bodyPr wrap="square" rtlCol="0">
            <a:spAutoFit/>
          </a:bodyPr>
          <a:lstStyle/>
          <a:p>
            <a:r>
              <a:rPr lang="en-US" sz="1200" dirty="0"/>
              <a:t>This applet allows plotting multiple datasets as y vs x plots.</a:t>
            </a:r>
          </a:p>
        </p:txBody>
      </p:sp>
      <p:sp>
        <p:nvSpPr>
          <p:cNvPr id="9" name="TextBox 8">
            <a:extLst>
              <a:ext uri="{FF2B5EF4-FFF2-40B4-BE49-F238E27FC236}">
                <a16:creationId xmlns:a16="http://schemas.microsoft.com/office/drawing/2014/main" id="{27D2A17D-865D-4072-7502-47836C3CDA43}"/>
              </a:ext>
            </a:extLst>
          </p:cNvPr>
          <p:cNvSpPr txBox="1"/>
          <p:nvPr/>
        </p:nvSpPr>
        <p:spPr>
          <a:xfrm>
            <a:off x="5440401" y="1873491"/>
            <a:ext cx="5228714" cy="523220"/>
          </a:xfrm>
          <a:prstGeom prst="rect">
            <a:avLst/>
          </a:prstGeom>
          <a:noFill/>
        </p:spPr>
        <p:txBody>
          <a:bodyPr wrap="square" rtlCol="0">
            <a:spAutoFit/>
          </a:bodyPr>
          <a:lstStyle/>
          <a:p>
            <a:r>
              <a:rPr lang="en-US" sz="1400" dirty="0"/>
              <a:t>The command I use for plotting the RF powers in dBm for the </a:t>
            </a:r>
            <a:r>
              <a:rPr lang="en-US" sz="1400" dirty="0" err="1"/>
              <a:t>FeedbackChannels</a:t>
            </a:r>
            <a:r>
              <a:rPr lang="en-US" sz="1400" dirty="0"/>
              <a:t> (see aom_feedback.py slides) is:</a:t>
            </a:r>
          </a:p>
        </p:txBody>
      </p:sp>
      <p:sp>
        <p:nvSpPr>
          <p:cNvPr id="5" name="TextBox 4">
            <a:extLst>
              <a:ext uri="{FF2B5EF4-FFF2-40B4-BE49-F238E27FC236}">
                <a16:creationId xmlns:a16="http://schemas.microsoft.com/office/drawing/2014/main" id="{D6BCE542-1937-C02B-E941-C1C79FA4B56E}"/>
              </a:ext>
            </a:extLst>
          </p:cNvPr>
          <p:cNvSpPr txBox="1"/>
          <p:nvPr/>
        </p:nvSpPr>
        <p:spPr>
          <a:xfrm>
            <a:off x="5379069" y="2438990"/>
            <a:ext cx="6096928" cy="954107"/>
          </a:xfrm>
          <a:prstGeom prst="rect">
            <a:avLst/>
          </a:prstGeom>
          <a:noFill/>
        </p:spPr>
        <p:txBody>
          <a:bodyPr wrap="square">
            <a:spAutoFit/>
          </a:bodyPr>
          <a:lstStyle/>
          <a:p>
            <a:r>
              <a:rPr lang="en-US" sz="1400" dirty="0"/>
              <a:t>python "C:\..\qn_artiq_routines\applets\plot_xy_multichannel.py" p_AOM_A1_history </a:t>
            </a:r>
            <a:r>
              <a:rPr lang="en-US" sz="1400" dirty="0" err="1"/>
              <a:t>MOT_beam_monitor_points</a:t>
            </a:r>
            <a:r>
              <a:rPr lang="en-US" sz="1400" dirty="0"/>
              <a:t> --y2 p_AOM_A2_history --y3 p_AOM_A3_history --y4 p_AOM_A4_history --y5 p_AOM_A5_history --y6 p_AOM_A6_history --y7 </a:t>
            </a:r>
            <a:r>
              <a:rPr lang="en-US" sz="1400" dirty="0" err="1"/>
              <a:t>p_FORT_loading_history</a:t>
            </a:r>
            <a:r>
              <a:rPr lang="en-US" sz="1400" dirty="0"/>
              <a:t> --labels </a:t>
            </a:r>
            <a:r>
              <a:rPr lang="en-US" sz="1400" dirty="0" err="1"/>
              <a:t>feedbackchannels</a:t>
            </a:r>
            <a:endParaRPr lang="en-US" sz="1400" dirty="0"/>
          </a:p>
        </p:txBody>
      </p:sp>
      <p:pic>
        <p:nvPicPr>
          <p:cNvPr id="13" name="Picture 12">
            <a:extLst>
              <a:ext uri="{FF2B5EF4-FFF2-40B4-BE49-F238E27FC236}">
                <a16:creationId xmlns:a16="http://schemas.microsoft.com/office/drawing/2014/main" id="{AB799BB1-3F29-92B9-B000-1F96402F8573}"/>
              </a:ext>
            </a:extLst>
          </p:cNvPr>
          <p:cNvPicPr>
            <a:picLocks noChangeAspect="1"/>
          </p:cNvPicPr>
          <p:nvPr/>
        </p:nvPicPr>
        <p:blipFill rotWithShape="1">
          <a:blip r:embed="rId2"/>
          <a:srcRect t="842" b="-1"/>
          <a:stretch/>
        </p:blipFill>
        <p:spPr>
          <a:xfrm>
            <a:off x="423747" y="3521476"/>
            <a:ext cx="10514364" cy="2377519"/>
          </a:xfrm>
          <a:prstGeom prst="rect">
            <a:avLst/>
          </a:prstGeom>
        </p:spPr>
      </p:pic>
    </p:spTree>
    <p:extLst>
      <p:ext uri="{BB962C8B-B14F-4D97-AF65-F5344CB8AC3E}">
        <p14:creationId xmlns:p14="http://schemas.microsoft.com/office/powerpoint/2010/main" val="1400733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Tutorials for select common tasks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sz="2000" dirty="0"/>
              <a:t>Turning on AOMs and MOT coils for viewing the MOT in steady state</a:t>
            </a:r>
          </a:p>
          <a:p>
            <a:r>
              <a:rPr lang="en-US" sz="2000" dirty="0"/>
              <a:t>Manual tuning of coils and/or beam powers for finding a MOT</a:t>
            </a:r>
          </a:p>
          <a:p>
            <a:r>
              <a:rPr lang="en-US" sz="2000" dirty="0"/>
              <a:t>Manual tuning of coils and/or beam powers for finding single atoms</a:t>
            </a:r>
          </a:p>
          <a:p>
            <a:r>
              <a:rPr lang="en-US" sz="2000" dirty="0"/>
              <a:t>Optimizing single atom loading</a:t>
            </a:r>
          </a:p>
          <a:p>
            <a:r>
              <a:rPr lang="en-US" sz="2000" dirty="0"/>
              <a:t>And </a:t>
            </a:r>
            <a:r>
              <a:rPr lang="en-US" sz="2000"/>
              <a:t>more!</a:t>
            </a:r>
            <a:endParaRPr lang="en-US" sz="2000" dirty="0"/>
          </a:p>
        </p:txBody>
      </p:sp>
    </p:spTree>
    <p:extLst>
      <p:ext uri="{BB962C8B-B14F-4D97-AF65-F5344CB8AC3E}">
        <p14:creationId xmlns:p14="http://schemas.microsoft.com/office/powerpoint/2010/main" val="3701978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731521" y="1409165"/>
            <a:ext cx="10865968" cy="4635499"/>
          </a:xfrm>
        </p:spPr>
        <p:txBody>
          <a:bodyPr>
            <a:normAutofit fontScale="77500" lnSpcReduction="20000"/>
          </a:bodyPr>
          <a:lstStyle/>
          <a:p>
            <a:r>
              <a:rPr lang="en-US" b="1" dirty="0"/>
              <a:t>This is not a manual for ARTIQ</a:t>
            </a:r>
            <a:r>
              <a:rPr lang="en-US" dirty="0"/>
              <a:t>, which is a program </a:t>
            </a:r>
            <a:r>
              <a:rPr lang="en-US"/>
              <a:t>originally </a:t>
            </a:r>
            <a:r>
              <a:rPr lang="en-US" dirty="0"/>
              <a:t>developed by AMO physicists at NIST for experimental control. </a:t>
            </a:r>
          </a:p>
          <a:p>
            <a:pPr lvl="1"/>
            <a:r>
              <a:rPr lang="en-US" dirty="0"/>
              <a:t>ARTIQ allows an experimentalist to write code in Python which can then </a:t>
            </a:r>
            <a:r>
              <a:rPr lang="en-US"/>
              <a:t>be </a:t>
            </a:r>
            <a:r>
              <a:rPr lang="en-US" dirty="0"/>
              <a:t>compiled to run on an FPGA for controlling hardware.</a:t>
            </a:r>
            <a:r>
              <a:rPr lang="en-US"/>
              <a:t> Compiled functions which run on hardware are called ARTIQ “kernels”.</a:t>
            </a:r>
            <a:endParaRPr lang="en-US" dirty="0"/>
          </a:p>
          <a:p>
            <a:pPr lvl="1"/>
            <a:r>
              <a:rPr lang="en-US" dirty="0"/>
              <a:t>Although the code you write looks like Python, </a:t>
            </a:r>
            <a:r>
              <a:rPr lang="en-US"/>
              <a:t>kernels</a:t>
            </a:r>
            <a:r>
              <a:rPr lang="en-US" dirty="0"/>
              <a:t> allows only a limited subset of actual Python code, and the code behavior regularly deviates from </a:t>
            </a:r>
            <a:r>
              <a:rPr lang="en-US"/>
              <a:t>the expected result</a:t>
            </a:r>
            <a:r>
              <a:rPr lang="en-US" dirty="0"/>
              <a:t> </a:t>
            </a:r>
            <a:r>
              <a:rPr lang="en-US"/>
              <a:t>with</a:t>
            </a:r>
            <a:r>
              <a:rPr lang="en-US" dirty="0"/>
              <a:t> true Python. </a:t>
            </a:r>
          </a:p>
          <a:p>
            <a:pPr lvl="1"/>
            <a:r>
              <a:rPr lang="en-US" dirty="0"/>
              <a:t>The hardware suite is called </a:t>
            </a:r>
            <a:r>
              <a:rPr lang="en-US" dirty="0" err="1"/>
              <a:t>Sinara</a:t>
            </a:r>
            <a:r>
              <a:rPr lang="en-US" dirty="0"/>
              <a:t>, but we often use ARTIQ to refer to both the software and hardware.</a:t>
            </a:r>
          </a:p>
          <a:p>
            <a:r>
              <a:rPr lang="en-US" dirty="0"/>
              <a:t>ARTIQ is very bare bones. It has several nice features, including tools for plotting, saving data, GUIs for </a:t>
            </a:r>
            <a:r>
              <a:rPr lang="en-US"/>
              <a:t>running experiments, and scheduling</a:t>
            </a:r>
            <a:r>
              <a:rPr lang="en-US" dirty="0"/>
              <a:t>, but it is not suited for managing complicated experiments “out-of-the-box”. </a:t>
            </a:r>
          </a:p>
          <a:p>
            <a:r>
              <a:rPr lang="en-US" dirty="0"/>
              <a:t>This manual is for the code we’ve written for streamlining running experiments, keeping track of parameters, optimizing parameters, etc.</a:t>
            </a:r>
          </a:p>
          <a:p>
            <a:r>
              <a:rPr lang="en-US"/>
              <a:t>Plenty of other groups have written ARTIQ add-ons*. The bulk of what I have written is not redundant to those, nor does it preclude using those in conjunction with our code.</a:t>
            </a:r>
          </a:p>
          <a:p>
            <a:r>
              <a:rPr lang="en-US" b="1" dirty="0"/>
              <a:t>My intent is to show how I use </a:t>
            </a:r>
            <a:r>
              <a:rPr lang="en-US" b="1"/>
              <a:t>our</a:t>
            </a:r>
            <a:r>
              <a:rPr lang="en-US" b="1" dirty="0"/>
              <a:t> code, as well as tips, tricks, and pitfalls</a:t>
            </a:r>
            <a:r>
              <a:rPr lang="en-US" dirty="0"/>
              <a:t>.</a:t>
            </a:r>
          </a:p>
        </p:txBody>
      </p:sp>
      <p:sp>
        <p:nvSpPr>
          <p:cNvPr id="4" name="TextBox 3">
            <a:extLst>
              <a:ext uri="{FF2B5EF4-FFF2-40B4-BE49-F238E27FC236}">
                <a16:creationId xmlns:a16="http://schemas.microsoft.com/office/drawing/2014/main" id="{7D8ADC84-DE31-3A81-FC43-43AC97F70651}"/>
              </a:ext>
            </a:extLst>
          </p:cNvPr>
          <p:cNvSpPr txBox="1"/>
          <p:nvPr/>
        </p:nvSpPr>
        <p:spPr>
          <a:xfrm>
            <a:off x="96253" y="6424863"/>
            <a:ext cx="5781711" cy="307777"/>
          </a:xfrm>
          <a:prstGeom prst="rect">
            <a:avLst/>
          </a:prstGeom>
          <a:noFill/>
        </p:spPr>
        <p:txBody>
          <a:bodyPr wrap="none" rtlCol="0">
            <a:spAutoFit/>
          </a:bodyPr>
          <a:lstStyle/>
          <a:p>
            <a:r>
              <a:rPr lang="en-US" sz="1400"/>
              <a:t>*e.g. DAX, Oxford’s entangler-core and </a:t>
            </a:r>
            <a:r>
              <a:rPr lang="en-US" sz="1400" err="1"/>
              <a:t>ndscan</a:t>
            </a:r>
            <a:r>
              <a:rPr lang="en-US" sz="1400"/>
              <a:t>, NIST scan, to name a few</a:t>
            </a:r>
          </a:p>
        </p:txBody>
      </p:sp>
    </p:spTree>
    <p:extLst>
      <p:ext uri="{BB962C8B-B14F-4D97-AF65-F5344CB8AC3E}">
        <p14:creationId xmlns:p14="http://schemas.microsoft.com/office/powerpoint/2010/main" val="39353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a MOT </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830997"/>
          </a:xfrm>
          <a:prstGeom prst="rect">
            <a:avLst/>
          </a:prstGeom>
          <a:noFill/>
        </p:spPr>
        <p:txBody>
          <a:bodyPr wrap="square" rtlCol="0">
            <a:spAutoFit/>
          </a:bodyPr>
          <a:lstStyle/>
          <a:p>
            <a:r>
              <a:rPr lang="en-US" sz="1200" dirty="0" err="1"/>
              <a:t>SamplerMOTCoilAndBeamBalanceTune</a:t>
            </a:r>
            <a:r>
              <a:rPr lang="en-US" sz="1200" dirty="0"/>
              <a:t> allows manual tuning of the coil values and beam balances.</a:t>
            </a:r>
          </a:p>
          <a:p>
            <a:r>
              <a:rPr lang="en-US" sz="1200" dirty="0"/>
              <a:t>Outputs of potentiometer box is connected to a Sampler ADC, and you tune the potentiometer knobs. Those voltages are read by the Sampler and used to set values for the coils or beam powers. The MOT beams and coils will be on in steady state, and laser feedback can be run to keep the beam powers stabilized (even if you are adjusting the beam powers). You look for a MOT using a camera, such as </a:t>
            </a:r>
            <a:r>
              <a:rPr lang="en-US" sz="1200" dirty="0" err="1"/>
              <a:t>Andor</a:t>
            </a:r>
            <a:r>
              <a:rPr lang="en-US" sz="1200" dirty="0"/>
              <a:t> Luca, which is setup and controlled separately from ARTIQ (e.g. with </a:t>
            </a:r>
            <a:r>
              <a:rPr lang="en-US" sz="1200" dirty="0" err="1"/>
              <a:t>Andor</a:t>
            </a:r>
            <a:r>
              <a:rPr lang="en-US" sz="1200" dirty="0"/>
              <a:t> Solis).</a:t>
            </a:r>
          </a:p>
        </p:txBody>
      </p:sp>
      <p:pic>
        <p:nvPicPr>
          <p:cNvPr id="4" name="Picture 3">
            <a:extLst>
              <a:ext uri="{FF2B5EF4-FFF2-40B4-BE49-F238E27FC236}">
                <a16:creationId xmlns:a16="http://schemas.microsoft.com/office/drawing/2014/main" id="{6DDBB79F-491A-4E22-6C47-C14362200F6A}"/>
              </a:ext>
            </a:extLst>
          </p:cNvPr>
          <p:cNvPicPr>
            <a:picLocks noChangeAspect="1"/>
          </p:cNvPicPr>
          <p:nvPr/>
        </p:nvPicPr>
        <p:blipFill>
          <a:blip r:embed="rId2"/>
          <a:stretch>
            <a:fillRect/>
          </a:stretch>
        </p:blipFill>
        <p:spPr>
          <a:xfrm>
            <a:off x="2303167" y="2198519"/>
            <a:ext cx="5519027" cy="4245405"/>
          </a:xfrm>
          <a:prstGeom prst="rect">
            <a:avLst/>
          </a:prstGeom>
        </p:spPr>
      </p:pic>
      <p:sp>
        <p:nvSpPr>
          <p:cNvPr id="8" name="TextBox 7">
            <a:extLst>
              <a:ext uri="{FF2B5EF4-FFF2-40B4-BE49-F238E27FC236}">
                <a16:creationId xmlns:a16="http://schemas.microsoft.com/office/drawing/2014/main" id="{A312900C-6A03-8042-CEAD-42E7B0F71F84}"/>
              </a:ext>
            </a:extLst>
          </p:cNvPr>
          <p:cNvSpPr txBox="1"/>
          <p:nvPr/>
        </p:nvSpPr>
        <p:spPr>
          <a:xfrm>
            <a:off x="8365403" y="2218100"/>
            <a:ext cx="3340979" cy="1477328"/>
          </a:xfrm>
          <a:prstGeom prst="rect">
            <a:avLst/>
          </a:prstGeom>
          <a:noFill/>
        </p:spPr>
        <p:txBody>
          <a:bodyPr wrap="none" rtlCol="0">
            <a:spAutoFit/>
          </a:bodyPr>
          <a:lstStyle/>
          <a:p>
            <a:r>
              <a:rPr lang="en-US" sz="1500" dirty="0"/>
              <a:t>There are four </a:t>
            </a:r>
            <a:br>
              <a:rPr lang="en-US" sz="1500" dirty="0"/>
            </a:br>
            <a:r>
              <a:rPr lang="en-US" sz="1500" dirty="0"/>
              <a:t>“</a:t>
            </a:r>
            <a:r>
              <a:rPr lang="en-US" sz="1500" dirty="0" err="1"/>
              <a:t>what_to_tune</a:t>
            </a:r>
            <a:r>
              <a:rPr lang="en-US" sz="1500" dirty="0"/>
              <a:t>” modes:</a:t>
            </a:r>
          </a:p>
          <a:p>
            <a:pPr marL="342900" indent="-342900">
              <a:buAutoNum type="arabicPeriod"/>
            </a:pPr>
            <a:r>
              <a:rPr lang="en-US" sz="1500" dirty="0"/>
              <a:t>nothing, which will do… nothing </a:t>
            </a:r>
            <a:r>
              <a:rPr lang="en-US" sz="1500" dirty="0">
                <a:sym typeface="Wingdings" panose="05000000000000000000" pitchFamily="2" charset="2"/>
              </a:rPr>
              <a:t></a:t>
            </a:r>
          </a:p>
          <a:p>
            <a:pPr marL="342900" indent="-342900">
              <a:buAutoNum type="arabicPeriod"/>
            </a:pPr>
            <a:r>
              <a:rPr lang="en-US" sz="1500" dirty="0"/>
              <a:t>Beams only</a:t>
            </a:r>
          </a:p>
          <a:p>
            <a:pPr marL="342900" indent="-342900">
              <a:buAutoNum type="arabicPeriod"/>
            </a:pPr>
            <a:r>
              <a:rPr lang="en-US" sz="1500" dirty="0"/>
              <a:t>Coils only</a:t>
            </a:r>
          </a:p>
          <a:p>
            <a:pPr marL="342900" indent="-342900">
              <a:buAutoNum type="arabicPeriod"/>
            </a:pPr>
            <a:r>
              <a:rPr lang="en-US" sz="1500" dirty="0"/>
              <a:t>Both</a:t>
            </a:r>
          </a:p>
        </p:txBody>
      </p:sp>
      <p:sp>
        <p:nvSpPr>
          <p:cNvPr id="9" name="TextBox 8">
            <a:extLst>
              <a:ext uri="{FF2B5EF4-FFF2-40B4-BE49-F238E27FC236}">
                <a16:creationId xmlns:a16="http://schemas.microsoft.com/office/drawing/2014/main" id="{75EB4FD3-BB5F-64F5-1F62-238DE3A6ADC5}"/>
              </a:ext>
            </a:extLst>
          </p:cNvPr>
          <p:cNvSpPr txBox="1"/>
          <p:nvPr/>
        </p:nvSpPr>
        <p:spPr>
          <a:xfrm>
            <a:off x="414350" y="4485015"/>
            <a:ext cx="1667947" cy="2308324"/>
          </a:xfrm>
          <a:prstGeom prst="rect">
            <a:avLst/>
          </a:prstGeom>
          <a:noFill/>
        </p:spPr>
        <p:txBody>
          <a:bodyPr wrap="square" rtlCol="0">
            <a:spAutoFit/>
          </a:bodyPr>
          <a:lstStyle/>
          <a:p>
            <a:r>
              <a:rPr lang="en-US" sz="1200" dirty="0"/>
              <a:t>Multipliers for the potentiometer values. Only one of these is used, based on the differential mode option. These are useful for fine tuning and making sure you don’t exceed the hardware limits (e.g. maximum voltage output from </a:t>
            </a:r>
            <a:r>
              <a:rPr lang="en-US" sz="1200" dirty="0" err="1"/>
              <a:t>Zotino</a:t>
            </a:r>
            <a:r>
              <a:rPr lang="en-US" sz="1200" dirty="0"/>
              <a:t>)</a:t>
            </a:r>
          </a:p>
        </p:txBody>
      </p:sp>
      <p:sp>
        <p:nvSpPr>
          <p:cNvPr id="10" name="TextBox 9">
            <a:extLst>
              <a:ext uri="{FF2B5EF4-FFF2-40B4-BE49-F238E27FC236}">
                <a16:creationId xmlns:a16="http://schemas.microsoft.com/office/drawing/2014/main" id="{5A50AE64-7BF1-4E5E-109C-80EBE3D3C776}"/>
              </a:ext>
            </a:extLst>
          </p:cNvPr>
          <p:cNvSpPr txBox="1"/>
          <p:nvPr/>
        </p:nvSpPr>
        <p:spPr>
          <a:xfrm>
            <a:off x="7822194" y="4740605"/>
            <a:ext cx="4588413" cy="784830"/>
          </a:xfrm>
          <a:prstGeom prst="rect">
            <a:avLst/>
          </a:prstGeom>
          <a:noFill/>
        </p:spPr>
        <p:txBody>
          <a:bodyPr wrap="square" rtlCol="0">
            <a:spAutoFit/>
          </a:bodyPr>
          <a:lstStyle/>
          <a:p>
            <a:r>
              <a:rPr lang="en-US" sz="1500" dirty="0"/>
              <a:t>If checked, the potentiometer will adjust the values with respect to the default values (i.e. those in </a:t>
            </a:r>
            <a:r>
              <a:rPr lang="en-US" sz="1500" dirty="0" err="1"/>
              <a:t>ExperimentVariables</a:t>
            </a:r>
            <a:r>
              <a:rPr lang="en-US" sz="1500" dirty="0"/>
              <a:t>)</a:t>
            </a:r>
          </a:p>
        </p:txBody>
      </p:sp>
      <p:cxnSp>
        <p:nvCxnSpPr>
          <p:cNvPr id="12" name="Straight Arrow Connector 11">
            <a:extLst>
              <a:ext uri="{FF2B5EF4-FFF2-40B4-BE49-F238E27FC236}">
                <a16:creationId xmlns:a16="http://schemas.microsoft.com/office/drawing/2014/main" id="{03BE6527-3BD6-9887-D596-42F5DF42FE74}"/>
              </a:ext>
            </a:extLst>
          </p:cNvPr>
          <p:cNvCxnSpPr>
            <a:cxnSpLocks/>
          </p:cNvCxnSpPr>
          <p:nvPr/>
        </p:nvCxnSpPr>
        <p:spPr>
          <a:xfrm flipH="1">
            <a:off x="4671588" y="4861712"/>
            <a:ext cx="3150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2AE2B2-7773-94E4-7F36-E131B9E8A136}"/>
              </a:ext>
            </a:extLst>
          </p:cNvPr>
          <p:cNvCxnSpPr>
            <a:cxnSpLocks/>
          </p:cNvCxnSpPr>
          <p:nvPr/>
        </p:nvCxnSpPr>
        <p:spPr>
          <a:xfrm>
            <a:off x="1860301" y="5254984"/>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3C5983-8584-1722-4928-2882D5F86003}"/>
              </a:ext>
            </a:extLst>
          </p:cNvPr>
          <p:cNvCxnSpPr>
            <a:cxnSpLocks/>
          </p:cNvCxnSpPr>
          <p:nvPr/>
        </p:nvCxnSpPr>
        <p:spPr>
          <a:xfrm>
            <a:off x="1860301" y="4587348"/>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371B5CF-814E-DDAE-CD16-F193B05ACCE1}"/>
              </a:ext>
            </a:extLst>
          </p:cNvPr>
          <p:cNvCxnSpPr>
            <a:cxnSpLocks/>
          </p:cNvCxnSpPr>
          <p:nvPr/>
        </p:nvCxnSpPr>
        <p:spPr>
          <a:xfrm flipH="1" flipV="1">
            <a:off x="4636883" y="5525435"/>
            <a:ext cx="3456915" cy="332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FE2CD48-7F92-5138-87BE-C173C0D28D67}"/>
              </a:ext>
            </a:extLst>
          </p:cNvPr>
          <p:cNvSpPr txBox="1"/>
          <p:nvPr/>
        </p:nvSpPr>
        <p:spPr>
          <a:xfrm>
            <a:off x="7988745" y="5549479"/>
            <a:ext cx="4203256" cy="1015663"/>
          </a:xfrm>
          <a:prstGeom prst="rect">
            <a:avLst/>
          </a:prstGeom>
          <a:noFill/>
        </p:spPr>
        <p:txBody>
          <a:bodyPr wrap="square" rtlCol="0">
            <a:spAutoFit/>
          </a:bodyPr>
          <a:lstStyle/>
          <a:p>
            <a:r>
              <a:rPr lang="en-US" sz="1500" dirty="0"/>
              <a:t>Essentially a different basis. Instead of adjusting the Z coils independently, they gradient will be varied by one Z potentiometer channel, while the Z offset will be adjusted with the other.</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39431" y="2983376"/>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92011" y="2833935"/>
            <a:ext cx="1667947" cy="1015663"/>
          </a:xfrm>
          <a:prstGeom prst="rect">
            <a:avLst/>
          </a:prstGeom>
          <a:noFill/>
        </p:spPr>
        <p:txBody>
          <a:bodyPr wrap="square" rtlCol="0">
            <a:spAutoFit/>
          </a:bodyPr>
          <a:lstStyle/>
          <a:p>
            <a:r>
              <a:rPr lang="en-US" sz="1000" dirty="0"/>
              <a:t>I typically leave this unchecked until I have a MOT, then stop the experiment and run it again for a short time with the box checked.</a:t>
            </a:r>
          </a:p>
        </p:txBody>
      </p:sp>
    </p:spTree>
    <p:extLst>
      <p:ext uri="{BB962C8B-B14F-4D97-AF65-F5344CB8AC3E}">
        <p14:creationId xmlns:p14="http://schemas.microsoft.com/office/powerpoint/2010/main" val="349035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8A4B6E-E6F4-B3F4-6662-315F7EDB014B}"/>
              </a:ext>
            </a:extLst>
          </p:cNvPr>
          <p:cNvPicPr>
            <a:picLocks noChangeAspect="1"/>
          </p:cNvPicPr>
          <p:nvPr/>
        </p:nvPicPr>
        <p:blipFill rotWithShape="1">
          <a:blip r:embed="rId2"/>
          <a:srcRect b="61185"/>
          <a:stretch/>
        </p:blipFill>
        <p:spPr>
          <a:xfrm>
            <a:off x="2300196" y="2198519"/>
            <a:ext cx="5500285" cy="1647826"/>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single atoms</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SamplerMOTCoilAndBeamBalanceTune</a:t>
            </a:r>
            <a:r>
              <a:rPr lang="en-US" sz="1200" dirty="0"/>
              <a:t> can also be used to find single atoms, by turning the FORT on. The counts on an SPCM are read with ARTIQ, and the counts can be plotted in an applet. You do not need to first see a signal from the MOT itself on the SPCM. That signal is incredibly weak, and does not really help finding single atoms.</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2014257" y="2544024"/>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1288485" y="2379284"/>
            <a:ext cx="868741" cy="246221"/>
          </a:xfrm>
          <a:prstGeom prst="rect">
            <a:avLst/>
          </a:prstGeom>
          <a:noFill/>
        </p:spPr>
        <p:txBody>
          <a:bodyPr wrap="square" rtlCol="0">
            <a:spAutoFit/>
          </a:bodyPr>
          <a:lstStyle/>
          <a:p>
            <a:r>
              <a:rPr lang="en-US" sz="1000" dirty="0"/>
              <a:t>Check this.</a:t>
            </a:r>
          </a:p>
        </p:txBody>
      </p:sp>
      <p:pic>
        <p:nvPicPr>
          <p:cNvPr id="1026" name="Picture 2" descr="曇曇§팀뎜무 ">
            <a:extLst>
              <a:ext uri="{FF2B5EF4-FFF2-40B4-BE49-F238E27FC236}">
                <a16:creationId xmlns:a16="http://schemas.microsoft.com/office/drawing/2014/main" id="{63A60756-E2FB-D662-62F6-CE7D2F422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5" y="4376516"/>
            <a:ext cx="7848600" cy="16478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AE8B19-08CF-2A79-9DB4-FBBD2912270E}"/>
              </a:ext>
            </a:extLst>
          </p:cNvPr>
          <p:cNvSpPr txBox="1"/>
          <p:nvPr/>
        </p:nvSpPr>
        <p:spPr>
          <a:xfrm>
            <a:off x="1579886" y="4126183"/>
            <a:ext cx="3797872" cy="246221"/>
          </a:xfrm>
          <a:prstGeom prst="rect">
            <a:avLst/>
          </a:prstGeom>
          <a:noFill/>
        </p:spPr>
        <p:txBody>
          <a:bodyPr wrap="square" rtlCol="0">
            <a:spAutoFit/>
          </a:bodyPr>
          <a:lstStyle/>
          <a:p>
            <a:r>
              <a:rPr lang="en-US" sz="1000" dirty="0"/>
              <a:t>Open the SPCM count rate applet which plots the photocount rate</a:t>
            </a:r>
          </a:p>
        </p:txBody>
      </p:sp>
      <p:sp>
        <p:nvSpPr>
          <p:cNvPr id="17" name="TextBox 16">
            <a:extLst>
              <a:ext uri="{FF2B5EF4-FFF2-40B4-BE49-F238E27FC236}">
                <a16:creationId xmlns:a16="http://schemas.microsoft.com/office/drawing/2014/main" id="{9B13F9EB-E103-B37A-8716-A6790F124ECE}"/>
              </a:ext>
            </a:extLst>
          </p:cNvPr>
          <p:cNvSpPr txBox="1"/>
          <p:nvPr/>
        </p:nvSpPr>
        <p:spPr>
          <a:xfrm>
            <a:off x="1505949" y="5959081"/>
            <a:ext cx="7953036" cy="400110"/>
          </a:xfrm>
          <a:prstGeom prst="rect">
            <a:avLst/>
          </a:prstGeom>
          <a:noFill/>
        </p:spPr>
        <p:txBody>
          <a:bodyPr wrap="square" rtlCol="0">
            <a:spAutoFit/>
          </a:bodyPr>
          <a:lstStyle/>
          <a:p>
            <a:r>
              <a:rPr lang="en-US" sz="1000" dirty="0"/>
              <a:t>This clear bi-modal behavior is the sign of atoms falling into and out of the FORT. The more rapidly the signal oscillates between atom trapped and no atom, the better your loading rate. However, you can’t meaningfully say what the loading rate is from this data.</a:t>
            </a:r>
          </a:p>
        </p:txBody>
      </p:sp>
    </p:spTree>
    <p:extLst>
      <p:ext uri="{BB962C8B-B14F-4D97-AF65-F5344CB8AC3E}">
        <p14:creationId xmlns:p14="http://schemas.microsoft.com/office/powerpoint/2010/main" val="24239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FD235-BF83-91B1-E01C-5FE190E76EEB}"/>
              </a:ext>
            </a:extLst>
          </p:cNvPr>
          <p:cNvPicPr>
            <a:picLocks noChangeAspect="1"/>
          </p:cNvPicPr>
          <p:nvPr/>
        </p:nvPicPr>
        <p:blipFill rotWithShape="1">
          <a:blip r:embed="rId2"/>
          <a:srcRect t="1032" b="50801"/>
          <a:stretch/>
        </p:blipFill>
        <p:spPr>
          <a:xfrm>
            <a:off x="1962972" y="1970563"/>
            <a:ext cx="4293005" cy="168926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AtomLoadingOptimizerMLOOP</a:t>
            </a:r>
            <a:r>
              <a:rPr lang="en-US" sz="1200" dirty="0"/>
              <a:t> can be used to maximize the number of atoms loaded when the MOT is loaded in steady state, and it can tune coils as well as beams. M-LOOP will sample the parameter space within the boundaries you specify and try to maximize the number of atoms that fall into and out of the trap in a given period of time.</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04997" y="2305541"/>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555393" y="2124448"/>
            <a:ext cx="1235854" cy="861774"/>
          </a:xfrm>
          <a:prstGeom prst="rect">
            <a:avLst/>
          </a:prstGeom>
          <a:noFill/>
        </p:spPr>
        <p:txBody>
          <a:bodyPr wrap="square" rtlCol="0">
            <a:spAutoFit/>
          </a:bodyPr>
          <a:lstStyle/>
          <a:p>
            <a:r>
              <a:rPr lang="en-US" sz="1000" dirty="0"/>
              <a:t>The threshold count rate which classifies an event as an atom rather than background</a:t>
            </a:r>
          </a:p>
        </p:txBody>
      </p:sp>
      <p:sp>
        <p:nvSpPr>
          <p:cNvPr id="10" name="TextBox 9">
            <a:extLst>
              <a:ext uri="{FF2B5EF4-FFF2-40B4-BE49-F238E27FC236}">
                <a16:creationId xmlns:a16="http://schemas.microsoft.com/office/drawing/2014/main" id="{9FA4A8C9-CDE2-709D-8E76-CA7611BD59A8}"/>
              </a:ext>
            </a:extLst>
          </p:cNvPr>
          <p:cNvSpPr txBox="1"/>
          <p:nvPr/>
        </p:nvSpPr>
        <p:spPr>
          <a:xfrm>
            <a:off x="6427702" y="2360708"/>
            <a:ext cx="1235854" cy="553998"/>
          </a:xfrm>
          <a:prstGeom prst="rect">
            <a:avLst/>
          </a:prstGeom>
          <a:noFill/>
        </p:spPr>
        <p:txBody>
          <a:bodyPr wrap="square" rtlCol="0">
            <a:spAutoFit/>
          </a:bodyPr>
          <a:lstStyle/>
          <a:p>
            <a:r>
              <a:rPr lang="en-US" sz="1000" dirty="0"/>
              <a:t>How long to load the MOT while we count atoms</a:t>
            </a:r>
          </a:p>
        </p:txBody>
      </p:sp>
      <p:cxnSp>
        <p:nvCxnSpPr>
          <p:cNvPr id="11" name="Straight Arrow Connector 10">
            <a:extLst>
              <a:ext uri="{FF2B5EF4-FFF2-40B4-BE49-F238E27FC236}">
                <a16:creationId xmlns:a16="http://schemas.microsoft.com/office/drawing/2014/main" id="{09A75162-6871-3B60-1AFF-D9B6EDB97CE4}"/>
              </a:ext>
            </a:extLst>
          </p:cNvPr>
          <p:cNvCxnSpPr>
            <a:cxnSpLocks/>
            <a:stCxn id="10" idx="1"/>
          </p:cNvCxnSpPr>
          <p:nvPr/>
        </p:nvCxnSpPr>
        <p:spPr>
          <a:xfrm flipH="1">
            <a:off x="5604127" y="2637707"/>
            <a:ext cx="8235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6DE0952-DEF0-D6CB-0C6F-8EB463DBA0D8}"/>
              </a:ext>
            </a:extLst>
          </p:cNvPr>
          <p:cNvSpPr txBox="1"/>
          <p:nvPr/>
        </p:nvSpPr>
        <p:spPr>
          <a:xfrm>
            <a:off x="6539441" y="3152000"/>
            <a:ext cx="1835045" cy="1015663"/>
          </a:xfrm>
          <a:prstGeom prst="rect">
            <a:avLst/>
          </a:prstGeom>
          <a:noFill/>
        </p:spPr>
        <p:txBody>
          <a:bodyPr wrap="square" rtlCol="0">
            <a:spAutoFit/>
          </a:bodyPr>
          <a:lstStyle/>
          <a:p>
            <a:r>
              <a:rPr lang="en-US" sz="1000" dirty="0"/>
              <a:t>How many times to load the MOT and count the atoms in the </a:t>
            </a:r>
            <a:r>
              <a:rPr lang="en-US" sz="1000" dirty="0" err="1"/>
              <a:t>t_MOT_loading</a:t>
            </a:r>
            <a:r>
              <a:rPr lang="en-US" sz="1000" dirty="0"/>
              <a:t> interval. i.e., loading the MOT once and counting the atoms is one measurement.</a:t>
            </a:r>
          </a:p>
        </p:txBody>
      </p:sp>
      <p:cxnSp>
        <p:nvCxnSpPr>
          <p:cNvPr id="16" name="Straight Arrow Connector 15">
            <a:extLst>
              <a:ext uri="{FF2B5EF4-FFF2-40B4-BE49-F238E27FC236}">
                <a16:creationId xmlns:a16="http://schemas.microsoft.com/office/drawing/2014/main" id="{B57E16FB-9561-951D-6586-53D6BDF6674E}"/>
              </a:ext>
            </a:extLst>
          </p:cNvPr>
          <p:cNvCxnSpPr>
            <a:cxnSpLocks/>
            <a:stCxn id="14" idx="1"/>
          </p:cNvCxnSpPr>
          <p:nvPr/>
        </p:nvCxnSpPr>
        <p:spPr>
          <a:xfrm flipH="1" flipV="1">
            <a:off x="5604127" y="2927967"/>
            <a:ext cx="935314" cy="731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08F1E07-565F-59D3-296B-0CEF9A39017F}"/>
              </a:ext>
            </a:extLst>
          </p:cNvPr>
          <p:cNvSpPr txBox="1"/>
          <p:nvPr/>
        </p:nvSpPr>
        <p:spPr>
          <a:xfrm>
            <a:off x="152872" y="3603441"/>
            <a:ext cx="2922970" cy="246221"/>
          </a:xfrm>
          <a:prstGeom prst="rect">
            <a:avLst/>
          </a:prstGeom>
          <a:noFill/>
        </p:spPr>
        <p:txBody>
          <a:bodyPr wrap="square" rtlCol="0">
            <a:spAutoFit/>
          </a:bodyPr>
          <a:lstStyle/>
          <a:p>
            <a:r>
              <a:rPr lang="en-US" sz="1000" dirty="0"/>
              <a:t>Same as </a:t>
            </a:r>
            <a:r>
              <a:rPr lang="en-US" sz="1000" dirty="0" err="1"/>
              <a:t>SamplerMOTCoilAndBeamBalanceTune</a:t>
            </a:r>
            <a:endParaRPr lang="en-US" sz="1000" dirty="0"/>
          </a:p>
        </p:txBody>
      </p:sp>
      <p:cxnSp>
        <p:nvCxnSpPr>
          <p:cNvPr id="21" name="Straight Arrow Connector 20">
            <a:extLst>
              <a:ext uri="{FF2B5EF4-FFF2-40B4-BE49-F238E27FC236}">
                <a16:creationId xmlns:a16="http://schemas.microsoft.com/office/drawing/2014/main" id="{A76C0D2F-F485-E308-4481-9324744B83C2}"/>
              </a:ext>
            </a:extLst>
          </p:cNvPr>
          <p:cNvCxnSpPr>
            <a:cxnSpLocks/>
            <a:stCxn id="19" idx="3"/>
          </p:cNvCxnSpPr>
          <p:nvPr/>
        </p:nvCxnSpPr>
        <p:spPr>
          <a:xfrm flipV="1">
            <a:off x="3075842" y="3591188"/>
            <a:ext cx="1125314" cy="135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C7C0DEED-ADE7-42B0-C441-7BD4736DCCD4}"/>
              </a:ext>
            </a:extLst>
          </p:cNvPr>
          <p:cNvPicPr>
            <a:picLocks noChangeAspect="1"/>
          </p:cNvPicPr>
          <p:nvPr/>
        </p:nvPicPr>
        <p:blipFill>
          <a:blip r:embed="rId3"/>
          <a:stretch>
            <a:fillRect/>
          </a:stretch>
        </p:blipFill>
        <p:spPr>
          <a:xfrm>
            <a:off x="1962972" y="4545747"/>
            <a:ext cx="2726723" cy="2196834"/>
          </a:xfrm>
          <a:prstGeom prst="rect">
            <a:avLst/>
          </a:prstGeom>
        </p:spPr>
      </p:pic>
      <p:sp>
        <p:nvSpPr>
          <p:cNvPr id="29" name="TextBox 28">
            <a:extLst>
              <a:ext uri="{FF2B5EF4-FFF2-40B4-BE49-F238E27FC236}">
                <a16:creationId xmlns:a16="http://schemas.microsoft.com/office/drawing/2014/main" id="{340DB1F1-06C1-3127-4DB0-41FD3B1D4ED9}"/>
              </a:ext>
            </a:extLst>
          </p:cNvPr>
          <p:cNvSpPr txBox="1"/>
          <p:nvPr/>
        </p:nvSpPr>
        <p:spPr>
          <a:xfrm>
            <a:off x="1899020" y="3918069"/>
            <a:ext cx="4640421" cy="707886"/>
          </a:xfrm>
          <a:prstGeom prst="rect">
            <a:avLst/>
          </a:prstGeom>
          <a:noFill/>
        </p:spPr>
        <p:txBody>
          <a:bodyPr wrap="square" rtlCol="0">
            <a:spAutoFit/>
          </a:bodyPr>
          <a:lstStyle/>
          <a:p>
            <a:r>
              <a:rPr lang="en-US" sz="1000" dirty="0"/>
              <a:t>You can use either differential (relative to the default values) or absolute boundaries for coil volts. Differential is often easier. Either way, if you make the range too large M-LOOP will spend a lot of time sampling parts of the parameter space for which there is no MOT</a:t>
            </a:r>
          </a:p>
        </p:txBody>
      </p:sp>
      <p:pic>
        <p:nvPicPr>
          <p:cNvPr id="32" name="Picture 31">
            <a:extLst>
              <a:ext uri="{FF2B5EF4-FFF2-40B4-BE49-F238E27FC236}">
                <a16:creationId xmlns:a16="http://schemas.microsoft.com/office/drawing/2014/main" id="{7BE1305D-2A01-718A-5116-0DD36E93B16B}"/>
              </a:ext>
            </a:extLst>
          </p:cNvPr>
          <p:cNvPicPr>
            <a:picLocks noChangeAspect="1"/>
          </p:cNvPicPr>
          <p:nvPr/>
        </p:nvPicPr>
        <p:blipFill>
          <a:blip r:embed="rId4"/>
          <a:stretch>
            <a:fillRect/>
          </a:stretch>
        </p:blipFill>
        <p:spPr>
          <a:xfrm>
            <a:off x="5350629" y="5230470"/>
            <a:ext cx="3199477" cy="1239323"/>
          </a:xfrm>
          <a:prstGeom prst="rect">
            <a:avLst/>
          </a:prstGeom>
        </p:spPr>
      </p:pic>
      <p:sp>
        <p:nvSpPr>
          <p:cNvPr id="33" name="TextBox 32">
            <a:extLst>
              <a:ext uri="{FF2B5EF4-FFF2-40B4-BE49-F238E27FC236}">
                <a16:creationId xmlns:a16="http://schemas.microsoft.com/office/drawing/2014/main" id="{4AD23845-E88E-2653-D113-E5DB19DB5EEE}"/>
              </a:ext>
            </a:extLst>
          </p:cNvPr>
          <p:cNvSpPr txBox="1"/>
          <p:nvPr/>
        </p:nvSpPr>
        <p:spPr>
          <a:xfrm>
            <a:off x="5343345" y="4553362"/>
            <a:ext cx="4885683" cy="707886"/>
          </a:xfrm>
          <a:prstGeom prst="rect">
            <a:avLst/>
          </a:prstGeom>
          <a:noFill/>
        </p:spPr>
        <p:txBody>
          <a:bodyPr wrap="square" rtlCol="0">
            <a:spAutoFit/>
          </a:bodyPr>
          <a:lstStyle/>
          <a:p>
            <a:r>
              <a:rPr lang="en-US" sz="1000" dirty="0"/>
              <a:t>The beam powers are tuned by adjusting the RF voltage amplitude to the fiber AOMs. The boundaries are specified for all 6 beams in terms of a percentage deviation. Here, the amplitude can range +10%/-20% of the default. Note this is not +10%/-20% of the beam power set point or the dB value in </a:t>
            </a:r>
            <a:r>
              <a:rPr lang="en-US" sz="1000" dirty="0" err="1"/>
              <a:t>ExperimentVariables</a:t>
            </a:r>
            <a:r>
              <a:rPr lang="en-US" sz="1000" dirty="0"/>
              <a:t>.</a:t>
            </a:r>
          </a:p>
        </p:txBody>
      </p:sp>
      <p:sp>
        <p:nvSpPr>
          <p:cNvPr id="34" name="TextBox 33">
            <a:extLst>
              <a:ext uri="{FF2B5EF4-FFF2-40B4-BE49-F238E27FC236}">
                <a16:creationId xmlns:a16="http://schemas.microsoft.com/office/drawing/2014/main" id="{B0A3A842-90F9-93EA-9617-9B5433BF8004}"/>
              </a:ext>
            </a:extLst>
          </p:cNvPr>
          <p:cNvSpPr txBox="1"/>
          <p:nvPr/>
        </p:nvSpPr>
        <p:spPr>
          <a:xfrm>
            <a:off x="9108483" y="5490478"/>
            <a:ext cx="2298250" cy="1169551"/>
          </a:xfrm>
          <a:prstGeom prst="rect">
            <a:avLst/>
          </a:prstGeom>
          <a:noFill/>
        </p:spPr>
        <p:txBody>
          <a:bodyPr wrap="square" rtlCol="0">
            <a:spAutoFit/>
          </a:bodyPr>
          <a:lstStyle/>
          <a:p>
            <a:r>
              <a:rPr lang="en-US" sz="1000" dirty="0"/>
              <a:t>We can manually balance the Z beams and measure their powers since they are free space, so one strategy is not optimize the Z beams (this reduces the parameter space and can save time, even if the Z beams need to be tuned slightly eventually).</a:t>
            </a:r>
          </a:p>
        </p:txBody>
      </p:sp>
      <p:cxnSp>
        <p:nvCxnSpPr>
          <p:cNvPr id="35" name="Straight Arrow Connector 34">
            <a:extLst>
              <a:ext uri="{FF2B5EF4-FFF2-40B4-BE49-F238E27FC236}">
                <a16:creationId xmlns:a16="http://schemas.microsoft.com/office/drawing/2014/main" id="{6F5BE980-B256-9256-B571-2A3C5E8FBF45}"/>
              </a:ext>
            </a:extLst>
          </p:cNvPr>
          <p:cNvCxnSpPr>
            <a:cxnSpLocks/>
            <a:stCxn id="34" idx="1"/>
          </p:cNvCxnSpPr>
          <p:nvPr/>
        </p:nvCxnSpPr>
        <p:spPr>
          <a:xfrm flipH="1">
            <a:off x="8285739" y="6075254"/>
            <a:ext cx="822744" cy="24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8871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pic>
        <p:nvPicPr>
          <p:cNvPr id="3" name="Picture 2" descr="曇曇§팀뎜무 ">
            <a:extLst>
              <a:ext uri="{FF2B5EF4-FFF2-40B4-BE49-F238E27FC236}">
                <a16:creationId xmlns:a16="http://schemas.microsoft.com/office/drawing/2014/main" id="{3DD51510-51F6-4AE4-7472-69AC9C1C9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225" y="2064166"/>
            <a:ext cx="6592054" cy="1384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20BBA-32FD-5ED7-755B-B6C412439C13}"/>
              </a:ext>
            </a:extLst>
          </p:cNvPr>
          <p:cNvSpPr txBox="1"/>
          <p:nvPr/>
        </p:nvSpPr>
        <p:spPr>
          <a:xfrm>
            <a:off x="1527798" y="1832210"/>
            <a:ext cx="4657952" cy="246221"/>
          </a:xfrm>
          <a:prstGeom prst="rect">
            <a:avLst/>
          </a:prstGeom>
          <a:noFill/>
        </p:spPr>
        <p:txBody>
          <a:bodyPr wrap="square" rtlCol="0">
            <a:spAutoFit/>
          </a:bodyPr>
          <a:lstStyle/>
          <a:p>
            <a:r>
              <a:rPr lang="en-US" sz="1000" dirty="0"/>
              <a:t>Again, you can open the SPCM count rate applet which plots the photocount rate</a:t>
            </a:r>
          </a:p>
        </p:txBody>
      </p:sp>
      <p:pic>
        <p:nvPicPr>
          <p:cNvPr id="7" name="Picture 6">
            <a:extLst>
              <a:ext uri="{FF2B5EF4-FFF2-40B4-BE49-F238E27FC236}">
                <a16:creationId xmlns:a16="http://schemas.microsoft.com/office/drawing/2014/main" id="{FB2AD472-9462-9E99-699B-24533A0DB11C}"/>
              </a:ext>
            </a:extLst>
          </p:cNvPr>
          <p:cNvPicPr>
            <a:picLocks noChangeAspect="1"/>
          </p:cNvPicPr>
          <p:nvPr/>
        </p:nvPicPr>
        <p:blipFill>
          <a:blip r:embed="rId3"/>
          <a:stretch>
            <a:fillRect/>
          </a:stretch>
        </p:blipFill>
        <p:spPr>
          <a:xfrm>
            <a:off x="1583225" y="4943192"/>
            <a:ext cx="6070162" cy="1778222"/>
          </a:xfrm>
          <a:prstGeom prst="rect">
            <a:avLst/>
          </a:prstGeom>
        </p:spPr>
      </p:pic>
      <p:sp>
        <p:nvSpPr>
          <p:cNvPr id="5" name="Right Brace 4">
            <a:extLst>
              <a:ext uri="{FF2B5EF4-FFF2-40B4-BE49-F238E27FC236}">
                <a16:creationId xmlns:a16="http://schemas.microsoft.com/office/drawing/2014/main" id="{0E593E42-150A-52E9-F209-D0DCCDF8D4F3}"/>
              </a:ext>
            </a:extLst>
          </p:cNvPr>
          <p:cNvSpPr/>
          <p:nvPr/>
        </p:nvSpPr>
        <p:spPr>
          <a:xfrm rot="5400000">
            <a:off x="5003183" y="720898"/>
            <a:ext cx="303294" cy="60408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2C44397-EC16-D4E0-0DCD-BB4189B16F91}"/>
              </a:ext>
            </a:extLst>
          </p:cNvPr>
          <p:cNvSpPr txBox="1"/>
          <p:nvPr/>
        </p:nvSpPr>
        <p:spPr>
          <a:xfrm>
            <a:off x="3060071" y="3952681"/>
            <a:ext cx="4517679" cy="553998"/>
          </a:xfrm>
          <a:prstGeom prst="rect">
            <a:avLst/>
          </a:prstGeom>
          <a:noFill/>
        </p:spPr>
        <p:txBody>
          <a:bodyPr wrap="square" rtlCol="0">
            <a:spAutoFit/>
          </a:bodyPr>
          <a:lstStyle/>
          <a:p>
            <a:r>
              <a:rPr lang="en-US" sz="1500" dirty="0"/>
              <a:t>This would constitute one measurement, and the cost would return about -30, i.e. 30 atoms loaded</a:t>
            </a:r>
          </a:p>
        </p:txBody>
      </p:sp>
      <p:cxnSp>
        <p:nvCxnSpPr>
          <p:cNvPr id="11" name="Straight Arrow Connector 10">
            <a:extLst>
              <a:ext uri="{FF2B5EF4-FFF2-40B4-BE49-F238E27FC236}">
                <a16:creationId xmlns:a16="http://schemas.microsoft.com/office/drawing/2014/main" id="{45484FC0-B15C-7B12-0A94-74FC32FF1548}"/>
              </a:ext>
            </a:extLst>
          </p:cNvPr>
          <p:cNvCxnSpPr>
            <a:cxnSpLocks/>
          </p:cNvCxnSpPr>
          <p:nvPr/>
        </p:nvCxnSpPr>
        <p:spPr>
          <a:xfrm flipH="1">
            <a:off x="3811509" y="4506679"/>
            <a:ext cx="1343321" cy="10501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073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5"/>
            <a:ext cx="10515600" cy="687365"/>
          </a:xfrm>
        </p:spPr>
        <p:txBody>
          <a:bodyPr>
            <a:normAutofit fontScale="90000"/>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ARTIQ saves datasets to an h5 file at the end of an experiment (i.e. when run() finishes or stops abruptly by raising an error). A directory with the date and subdirectory with the hour are automatically generated, and the experiment file will have the name of the experiment class in your file, e.g. </a:t>
            </a:r>
            <a:r>
              <a:rPr lang="en-US" sz="1500" dirty="0" err="1"/>
              <a:t>GeneralVariableScan</a:t>
            </a:r>
            <a:r>
              <a:rPr lang="en-US" sz="1500" dirty="0"/>
              <a:t>. </a:t>
            </a:r>
          </a:p>
        </p:txBody>
      </p:sp>
      <p:pic>
        <p:nvPicPr>
          <p:cNvPr id="9" name="Picture 8">
            <a:extLst>
              <a:ext uri="{FF2B5EF4-FFF2-40B4-BE49-F238E27FC236}">
                <a16:creationId xmlns:a16="http://schemas.microsoft.com/office/drawing/2014/main" id="{27E55D08-3AF1-1AB7-0222-08D57A2F9AF2}"/>
              </a:ext>
            </a:extLst>
          </p:cNvPr>
          <p:cNvPicPr>
            <a:picLocks noChangeAspect="1"/>
          </p:cNvPicPr>
          <p:nvPr/>
        </p:nvPicPr>
        <p:blipFill>
          <a:blip r:embed="rId2"/>
          <a:stretch>
            <a:fillRect/>
          </a:stretch>
        </p:blipFill>
        <p:spPr>
          <a:xfrm>
            <a:off x="1008896" y="2496996"/>
            <a:ext cx="6844959" cy="3995879"/>
          </a:xfrm>
          <a:prstGeom prst="rect">
            <a:avLst/>
          </a:prstGeom>
        </p:spPr>
      </p:pic>
      <p:sp>
        <p:nvSpPr>
          <p:cNvPr id="10" name="TextBox 9">
            <a:extLst>
              <a:ext uri="{FF2B5EF4-FFF2-40B4-BE49-F238E27FC236}">
                <a16:creationId xmlns:a16="http://schemas.microsoft.com/office/drawing/2014/main" id="{67A4255F-F046-4A3E-3AF5-2E5FD8A1B0F9}"/>
              </a:ext>
            </a:extLst>
          </p:cNvPr>
          <p:cNvSpPr txBox="1"/>
          <p:nvPr/>
        </p:nvSpPr>
        <p:spPr>
          <a:xfrm>
            <a:off x="7853855" y="3152001"/>
            <a:ext cx="4485213" cy="784830"/>
          </a:xfrm>
          <a:prstGeom prst="rect">
            <a:avLst/>
          </a:prstGeom>
          <a:noFill/>
        </p:spPr>
        <p:txBody>
          <a:bodyPr wrap="square" rtlCol="0">
            <a:spAutoFit/>
          </a:bodyPr>
          <a:lstStyle/>
          <a:p>
            <a:r>
              <a:rPr lang="en-US" sz="1500" dirty="0" err="1"/>
              <a:t>GeneralVariableScan</a:t>
            </a:r>
            <a:r>
              <a:rPr lang="en-US" sz="1500" dirty="0"/>
              <a:t> and </a:t>
            </a:r>
            <a:r>
              <a:rPr lang="en-US" sz="1500" dirty="0" err="1"/>
              <a:t>GeneralVariableOptimizer</a:t>
            </a:r>
            <a:r>
              <a:rPr lang="en-US" sz="1500" dirty="0"/>
              <a:t> automatically save redundant h5 files with more useful names</a:t>
            </a:r>
          </a:p>
        </p:txBody>
      </p:sp>
      <p:cxnSp>
        <p:nvCxnSpPr>
          <p:cNvPr id="13" name="Straight Arrow Connector 12">
            <a:extLst>
              <a:ext uri="{FF2B5EF4-FFF2-40B4-BE49-F238E27FC236}">
                <a16:creationId xmlns:a16="http://schemas.microsoft.com/office/drawing/2014/main" id="{B69BB968-178E-179C-87B8-5B53334C7902}"/>
              </a:ext>
            </a:extLst>
          </p:cNvPr>
          <p:cNvCxnSpPr/>
          <p:nvPr/>
        </p:nvCxnSpPr>
        <p:spPr>
          <a:xfrm flipH="1">
            <a:off x="6192570" y="3322622"/>
            <a:ext cx="1738266" cy="688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4A3A8CC-C41A-7609-034B-B89F18B5F69A}"/>
              </a:ext>
            </a:extLst>
          </p:cNvPr>
          <p:cNvCxnSpPr>
            <a:cxnSpLocks/>
          </p:cNvCxnSpPr>
          <p:nvPr/>
        </p:nvCxnSpPr>
        <p:spPr>
          <a:xfrm flipH="1">
            <a:off x="4851148" y="3539472"/>
            <a:ext cx="3079688" cy="164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39D6401-C07E-071C-6C23-F2C6EE86CCE7}"/>
              </a:ext>
            </a:extLst>
          </p:cNvPr>
          <p:cNvSpPr txBox="1"/>
          <p:nvPr/>
        </p:nvSpPr>
        <p:spPr>
          <a:xfrm>
            <a:off x="7853855" y="4097647"/>
            <a:ext cx="4293644" cy="1477328"/>
          </a:xfrm>
          <a:prstGeom prst="rect">
            <a:avLst/>
          </a:prstGeom>
          <a:noFill/>
        </p:spPr>
        <p:txBody>
          <a:bodyPr wrap="square" rtlCol="0">
            <a:spAutoFit/>
          </a:bodyPr>
          <a:lstStyle/>
          <a:p>
            <a:r>
              <a:rPr lang="en-US" sz="1500" dirty="0"/>
              <a:t>The benefit of saving your experiment as a an ARTIQ dataset (as opposed to writing to a csv, </a:t>
            </a:r>
            <a:r>
              <a:rPr lang="en-US" sz="1500" dirty="0" err="1"/>
              <a:t>etc</a:t>
            </a:r>
            <a:r>
              <a:rPr lang="en-US" sz="1500" dirty="0"/>
              <a:t>) is that it will be automatically saved along with all of the </a:t>
            </a:r>
            <a:r>
              <a:rPr lang="en-US" sz="1500" dirty="0" err="1"/>
              <a:t>ExperimentVariables</a:t>
            </a:r>
            <a:r>
              <a:rPr lang="en-US" sz="1500" dirty="0"/>
              <a:t> (that’s right– each of these saves all of the ARTIQ datasets), so you have in a sense a “fingerprint” of your experiment.</a:t>
            </a:r>
          </a:p>
        </p:txBody>
      </p:sp>
      <p:sp>
        <p:nvSpPr>
          <p:cNvPr id="3" name="TextBox 2">
            <a:extLst>
              <a:ext uri="{FF2B5EF4-FFF2-40B4-BE49-F238E27FC236}">
                <a16:creationId xmlns:a16="http://schemas.microsoft.com/office/drawing/2014/main" id="{E39B5CB9-7D9C-CAE5-9E92-8D45AEA28515}"/>
              </a:ext>
            </a:extLst>
          </p:cNvPr>
          <p:cNvSpPr txBox="1"/>
          <p:nvPr/>
        </p:nvSpPr>
        <p:spPr>
          <a:xfrm>
            <a:off x="903108" y="1063812"/>
            <a:ext cx="1324593" cy="369332"/>
          </a:xfrm>
          <a:prstGeom prst="rect">
            <a:avLst/>
          </a:prstGeom>
          <a:noFill/>
        </p:spPr>
        <p:txBody>
          <a:bodyPr wrap="none" rtlCol="0">
            <a:spAutoFit/>
          </a:bodyPr>
          <a:lstStyle/>
          <a:p>
            <a:r>
              <a:rPr lang="en-US" b="1" dirty="0"/>
              <a:t>Saved files</a:t>
            </a:r>
          </a:p>
        </p:txBody>
      </p:sp>
    </p:spTree>
    <p:extLst>
      <p:ext uri="{BB962C8B-B14F-4D97-AF65-F5344CB8AC3E}">
        <p14:creationId xmlns:p14="http://schemas.microsoft.com/office/powerpoint/2010/main" val="3041061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553998"/>
          </a:xfrm>
          <a:prstGeom prst="rect">
            <a:avLst/>
          </a:prstGeom>
          <a:noFill/>
        </p:spPr>
        <p:txBody>
          <a:bodyPr wrap="square" rtlCol="0">
            <a:spAutoFit/>
          </a:bodyPr>
          <a:lstStyle/>
          <a:p>
            <a:r>
              <a:rPr lang="en-US" sz="1500" dirty="0" err="1"/>
              <a:t>Jupyter</a:t>
            </a:r>
            <a:r>
              <a:rPr lang="en-US" sz="1500" dirty="0"/>
              <a:t> notebooks with utility functions for streamlining h5 data analysis are on the networking PC. Those notebooks are in the directories shown.</a:t>
            </a:r>
          </a:p>
        </p:txBody>
      </p:sp>
      <p:pic>
        <p:nvPicPr>
          <p:cNvPr id="5" name="Picture 4">
            <a:extLst>
              <a:ext uri="{FF2B5EF4-FFF2-40B4-BE49-F238E27FC236}">
                <a16:creationId xmlns:a16="http://schemas.microsoft.com/office/drawing/2014/main" id="{3A723189-1510-AB2A-FA4F-E051486A1118}"/>
              </a:ext>
            </a:extLst>
          </p:cNvPr>
          <p:cNvPicPr>
            <a:picLocks noChangeAspect="1"/>
          </p:cNvPicPr>
          <p:nvPr/>
        </p:nvPicPr>
        <p:blipFill>
          <a:blip r:embed="rId2"/>
          <a:stretch>
            <a:fillRect/>
          </a:stretch>
        </p:blipFill>
        <p:spPr>
          <a:xfrm>
            <a:off x="903108" y="2226781"/>
            <a:ext cx="5885686" cy="3683158"/>
          </a:xfrm>
          <a:prstGeom prst="rect">
            <a:avLst/>
          </a:prstGeom>
        </p:spPr>
      </p:pic>
      <p:pic>
        <p:nvPicPr>
          <p:cNvPr id="7" name="Picture 6">
            <a:extLst>
              <a:ext uri="{FF2B5EF4-FFF2-40B4-BE49-F238E27FC236}">
                <a16:creationId xmlns:a16="http://schemas.microsoft.com/office/drawing/2014/main" id="{571E08A3-6E04-7EA6-8E91-D23908CE1E3F}"/>
              </a:ext>
            </a:extLst>
          </p:cNvPr>
          <p:cNvPicPr>
            <a:picLocks noChangeAspect="1"/>
          </p:cNvPicPr>
          <p:nvPr/>
        </p:nvPicPr>
        <p:blipFill>
          <a:blip r:embed="rId3"/>
          <a:stretch>
            <a:fillRect/>
          </a:stretch>
        </p:blipFill>
        <p:spPr>
          <a:xfrm>
            <a:off x="7561907" y="2511196"/>
            <a:ext cx="762000" cy="847725"/>
          </a:xfrm>
          <a:prstGeom prst="rect">
            <a:avLst/>
          </a:prstGeom>
        </p:spPr>
      </p:pic>
      <p:sp>
        <p:nvSpPr>
          <p:cNvPr id="8" name="TextBox 7">
            <a:extLst>
              <a:ext uri="{FF2B5EF4-FFF2-40B4-BE49-F238E27FC236}">
                <a16:creationId xmlns:a16="http://schemas.microsoft.com/office/drawing/2014/main" id="{92C01D0A-BFA4-1F89-C789-DD62B4C02601}"/>
              </a:ext>
            </a:extLst>
          </p:cNvPr>
          <p:cNvSpPr txBox="1"/>
          <p:nvPr/>
        </p:nvSpPr>
        <p:spPr>
          <a:xfrm>
            <a:off x="7441949" y="1977832"/>
            <a:ext cx="2643611" cy="553998"/>
          </a:xfrm>
          <a:prstGeom prst="rect">
            <a:avLst/>
          </a:prstGeom>
          <a:noFill/>
        </p:spPr>
        <p:txBody>
          <a:bodyPr wrap="square" rtlCol="0">
            <a:spAutoFit/>
          </a:bodyPr>
          <a:lstStyle/>
          <a:p>
            <a:r>
              <a:rPr lang="en-US" sz="1500" dirty="0"/>
              <a:t>Launch </a:t>
            </a:r>
            <a:r>
              <a:rPr lang="en-US" sz="1500" dirty="0" err="1"/>
              <a:t>jupyterlab</a:t>
            </a:r>
            <a:r>
              <a:rPr lang="en-US" sz="1500" dirty="0"/>
              <a:t> in the virtual environment</a:t>
            </a:r>
          </a:p>
        </p:txBody>
      </p:sp>
      <p:sp>
        <p:nvSpPr>
          <p:cNvPr id="9" name="Title 1">
            <a:extLst>
              <a:ext uri="{FF2B5EF4-FFF2-40B4-BE49-F238E27FC236}">
                <a16:creationId xmlns:a16="http://schemas.microsoft.com/office/drawing/2014/main" id="{6331F1FC-67E6-2B1E-21BB-9178E7D87DD7}"/>
              </a:ext>
            </a:extLst>
          </p:cNvPr>
          <p:cNvSpPr txBox="1">
            <a:spLocks/>
          </p:cNvSpPr>
          <p:nvPr/>
        </p:nvSpPr>
        <p:spPr>
          <a:xfrm>
            <a:off x="838200" y="365126"/>
            <a:ext cx="10515600" cy="59772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analysis</a:t>
            </a:r>
            <a:endParaRPr lang="en-US" dirty="0"/>
          </a:p>
        </p:txBody>
      </p:sp>
      <p:sp>
        <p:nvSpPr>
          <p:cNvPr id="11" name="TextBox 10">
            <a:extLst>
              <a:ext uri="{FF2B5EF4-FFF2-40B4-BE49-F238E27FC236}">
                <a16:creationId xmlns:a16="http://schemas.microsoft.com/office/drawing/2014/main" id="{9DFED775-B20D-1E1C-0792-966FA9E3C575}"/>
              </a:ext>
            </a:extLst>
          </p:cNvPr>
          <p:cNvSpPr txBox="1"/>
          <p:nvPr/>
        </p:nvSpPr>
        <p:spPr>
          <a:xfrm>
            <a:off x="903108" y="1063812"/>
            <a:ext cx="2105961" cy="369332"/>
          </a:xfrm>
          <a:prstGeom prst="rect">
            <a:avLst/>
          </a:prstGeom>
          <a:noFill/>
        </p:spPr>
        <p:txBody>
          <a:bodyPr wrap="none" rtlCol="0">
            <a:spAutoFit/>
          </a:bodyPr>
          <a:lstStyle/>
          <a:p>
            <a:r>
              <a:rPr lang="en-US" b="1" dirty="0" err="1"/>
              <a:t>Jupyter</a:t>
            </a:r>
            <a:r>
              <a:rPr lang="en-US" b="1" dirty="0"/>
              <a:t> notebooks</a:t>
            </a:r>
          </a:p>
        </p:txBody>
      </p:sp>
    </p:spTree>
    <p:extLst>
      <p:ext uri="{BB962C8B-B14F-4D97-AF65-F5344CB8AC3E}">
        <p14:creationId xmlns:p14="http://schemas.microsoft.com/office/powerpoint/2010/main" val="2264680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The notebooks are particularly useful if you are analyzing data from a </a:t>
            </a:r>
            <a:r>
              <a:rPr lang="en-US" sz="1500" dirty="0" err="1"/>
              <a:t>GeneralVariableScan</a:t>
            </a:r>
            <a:r>
              <a:rPr lang="en-US" sz="1500" dirty="0"/>
              <a:t>, as the plots will be automatically labeled with the scan variables and </a:t>
            </a:r>
            <a:r>
              <a:rPr lang="en-US" sz="1500" dirty="0" err="1"/>
              <a:t>experiment_function</a:t>
            </a:r>
            <a:r>
              <a:rPr lang="en-US" sz="1500" dirty="0"/>
              <a:t> information. Loading and retention curves, as well as histograms can be generated. </a:t>
            </a:r>
          </a:p>
        </p:txBody>
      </p:sp>
      <p:pic>
        <p:nvPicPr>
          <p:cNvPr id="10" name="Picture 9">
            <a:extLst>
              <a:ext uri="{FF2B5EF4-FFF2-40B4-BE49-F238E27FC236}">
                <a16:creationId xmlns:a16="http://schemas.microsoft.com/office/drawing/2014/main" id="{6324555F-928B-82AB-995B-7B874E10568E}"/>
              </a:ext>
            </a:extLst>
          </p:cNvPr>
          <p:cNvPicPr>
            <a:picLocks noChangeAspect="1"/>
          </p:cNvPicPr>
          <p:nvPr/>
        </p:nvPicPr>
        <p:blipFill>
          <a:blip r:embed="rId2"/>
          <a:stretch>
            <a:fillRect/>
          </a:stretch>
        </p:blipFill>
        <p:spPr>
          <a:xfrm>
            <a:off x="838200" y="2569718"/>
            <a:ext cx="2700237" cy="4215854"/>
          </a:xfrm>
          <a:prstGeom prst="rect">
            <a:avLst/>
          </a:prstGeom>
        </p:spPr>
      </p:pic>
      <p:pic>
        <p:nvPicPr>
          <p:cNvPr id="14" name="Picture 13">
            <a:extLst>
              <a:ext uri="{FF2B5EF4-FFF2-40B4-BE49-F238E27FC236}">
                <a16:creationId xmlns:a16="http://schemas.microsoft.com/office/drawing/2014/main" id="{0B893A69-B49E-572D-687F-0CAAE1D5EE93}"/>
              </a:ext>
            </a:extLst>
          </p:cNvPr>
          <p:cNvPicPr>
            <a:picLocks noChangeAspect="1"/>
          </p:cNvPicPr>
          <p:nvPr/>
        </p:nvPicPr>
        <p:blipFill rotWithShape="1">
          <a:blip r:embed="rId3"/>
          <a:srcRect t="210"/>
          <a:stretch/>
        </p:blipFill>
        <p:spPr>
          <a:xfrm>
            <a:off x="3757539" y="2460129"/>
            <a:ext cx="3509533" cy="4207009"/>
          </a:xfrm>
          <a:prstGeom prst="rect">
            <a:avLst/>
          </a:prstGeom>
        </p:spPr>
      </p:pic>
      <p:sp>
        <p:nvSpPr>
          <p:cNvPr id="6" name="Title 1">
            <a:extLst>
              <a:ext uri="{FF2B5EF4-FFF2-40B4-BE49-F238E27FC236}">
                <a16:creationId xmlns:a16="http://schemas.microsoft.com/office/drawing/2014/main" id="{0116E6E6-0A6E-CEAD-3842-1DFA22ED6ED1}"/>
              </a:ext>
            </a:extLst>
          </p:cNvPr>
          <p:cNvSpPr txBox="1">
            <a:spLocks/>
          </p:cNvSpPr>
          <p:nvPr/>
        </p:nvSpPr>
        <p:spPr>
          <a:xfrm>
            <a:off x="838200" y="365126"/>
            <a:ext cx="10515600" cy="59772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analysis</a:t>
            </a:r>
            <a:endParaRPr lang="en-US" dirty="0"/>
          </a:p>
        </p:txBody>
      </p:sp>
      <p:sp>
        <p:nvSpPr>
          <p:cNvPr id="7" name="TextBox 6">
            <a:extLst>
              <a:ext uri="{FF2B5EF4-FFF2-40B4-BE49-F238E27FC236}">
                <a16:creationId xmlns:a16="http://schemas.microsoft.com/office/drawing/2014/main" id="{B2F3B688-27DF-1669-C584-A8B25A4696FE}"/>
              </a:ext>
            </a:extLst>
          </p:cNvPr>
          <p:cNvSpPr txBox="1"/>
          <p:nvPr/>
        </p:nvSpPr>
        <p:spPr>
          <a:xfrm>
            <a:off x="903108" y="1063812"/>
            <a:ext cx="3311484" cy="369332"/>
          </a:xfrm>
          <a:prstGeom prst="rect">
            <a:avLst/>
          </a:prstGeom>
          <a:noFill/>
        </p:spPr>
        <p:txBody>
          <a:bodyPr wrap="none" rtlCol="0">
            <a:spAutoFit/>
          </a:bodyPr>
          <a:lstStyle/>
          <a:p>
            <a:r>
              <a:rPr lang="en-US" b="1" dirty="0" err="1"/>
              <a:t>GeneralVariableScan</a:t>
            </a:r>
            <a:r>
              <a:rPr lang="en-US" b="1" dirty="0"/>
              <a:t> analysis</a:t>
            </a:r>
          </a:p>
        </p:txBody>
      </p:sp>
    </p:spTree>
    <p:extLst>
      <p:ext uri="{BB962C8B-B14F-4D97-AF65-F5344CB8AC3E}">
        <p14:creationId xmlns:p14="http://schemas.microsoft.com/office/powerpoint/2010/main" val="4155004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E57AC-1595-B46C-031B-CE34EEE09A7B}"/>
              </a:ext>
            </a:extLst>
          </p:cNvPr>
          <p:cNvPicPr>
            <a:picLocks noChangeAspect="1"/>
          </p:cNvPicPr>
          <p:nvPr/>
        </p:nvPicPr>
        <p:blipFill>
          <a:blip r:embed="rId2"/>
          <a:stretch>
            <a:fillRect/>
          </a:stretch>
        </p:blipFill>
        <p:spPr>
          <a:xfrm>
            <a:off x="894401" y="1690688"/>
            <a:ext cx="4276725" cy="1752600"/>
          </a:xfrm>
          <a:prstGeom prst="rect">
            <a:avLst/>
          </a:prstGeom>
        </p:spPr>
      </p:pic>
      <p:sp>
        <p:nvSpPr>
          <p:cNvPr id="6" name="Rectangle 5">
            <a:extLst>
              <a:ext uri="{FF2B5EF4-FFF2-40B4-BE49-F238E27FC236}">
                <a16:creationId xmlns:a16="http://schemas.microsoft.com/office/drawing/2014/main" id="{E63E20DC-DAAF-DEF1-4A48-AC3CCC1942C0}"/>
              </a:ext>
            </a:extLst>
          </p:cNvPr>
          <p:cNvSpPr/>
          <p:nvPr/>
        </p:nvSpPr>
        <p:spPr>
          <a:xfrm>
            <a:off x="974610" y="3270158"/>
            <a:ext cx="1231272" cy="12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FA6B80-296C-9BED-AAF5-F5C0C8B09C82}"/>
              </a:ext>
            </a:extLst>
          </p:cNvPr>
          <p:cNvSpPr txBox="1"/>
          <p:nvPr/>
        </p:nvSpPr>
        <p:spPr>
          <a:xfrm>
            <a:off x="853140" y="3395140"/>
            <a:ext cx="1367682" cy="246221"/>
          </a:xfrm>
          <a:prstGeom prst="rect">
            <a:avLst/>
          </a:prstGeom>
          <a:noFill/>
        </p:spPr>
        <p:txBody>
          <a:bodyPr wrap="none" rtlCol="0">
            <a:spAutoFit/>
          </a:bodyPr>
          <a:lstStyle/>
          <a:p>
            <a:r>
              <a:rPr lang="en-US" sz="1000" dirty="0"/>
              <a:t>^The magic lives here</a:t>
            </a:r>
          </a:p>
        </p:txBody>
      </p:sp>
      <p:pic>
        <p:nvPicPr>
          <p:cNvPr id="9" name="Picture 8">
            <a:extLst>
              <a:ext uri="{FF2B5EF4-FFF2-40B4-BE49-F238E27FC236}">
                <a16:creationId xmlns:a16="http://schemas.microsoft.com/office/drawing/2014/main" id="{1F453A55-66C9-74EF-D80C-8A079F73CCB2}"/>
              </a:ext>
            </a:extLst>
          </p:cNvPr>
          <p:cNvPicPr>
            <a:picLocks noChangeAspect="1"/>
          </p:cNvPicPr>
          <p:nvPr/>
        </p:nvPicPr>
        <p:blipFill>
          <a:blip r:embed="rId3"/>
          <a:stretch>
            <a:fillRect/>
          </a:stretch>
        </p:blipFill>
        <p:spPr>
          <a:xfrm>
            <a:off x="894401" y="3908051"/>
            <a:ext cx="9407588" cy="2446275"/>
          </a:xfrm>
          <a:prstGeom prst="rect">
            <a:avLst/>
          </a:prstGeom>
        </p:spPr>
      </p:pic>
      <p:sp>
        <p:nvSpPr>
          <p:cNvPr id="11" name="TextBox 10">
            <a:extLst>
              <a:ext uri="{FF2B5EF4-FFF2-40B4-BE49-F238E27FC236}">
                <a16:creationId xmlns:a16="http://schemas.microsoft.com/office/drawing/2014/main" id="{89BBCFA2-93A2-CCA9-51DE-1E143F3A13CD}"/>
              </a:ext>
            </a:extLst>
          </p:cNvPr>
          <p:cNvSpPr txBox="1"/>
          <p:nvPr/>
        </p:nvSpPr>
        <p:spPr>
          <a:xfrm>
            <a:off x="838200" y="3682091"/>
            <a:ext cx="2823209" cy="246221"/>
          </a:xfrm>
          <a:prstGeom prst="rect">
            <a:avLst/>
          </a:prstGeom>
          <a:noFill/>
        </p:spPr>
        <p:txBody>
          <a:bodyPr wrap="none" rtlCol="0">
            <a:spAutoFit/>
          </a:bodyPr>
          <a:lstStyle/>
          <a:p>
            <a:r>
              <a:rPr lang="en-US" sz="1000" dirty="0"/>
              <a:t>Search for experiment results by name and date</a:t>
            </a:r>
          </a:p>
        </p:txBody>
      </p:sp>
      <p:sp>
        <p:nvSpPr>
          <p:cNvPr id="12" name="TextBox 11">
            <a:extLst>
              <a:ext uri="{FF2B5EF4-FFF2-40B4-BE49-F238E27FC236}">
                <a16:creationId xmlns:a16="http://schemas.microsoft.com/office/drawing/2014/main" id="{B668C2C8-2C27-6260-0790-8243831EC0E0}"/>
              </a:ext>
            </a:extLst>
          </p:cNvPr>
          <p:cNvSpPr txBox="1"/>
          <p:nvPr/>
        </p:nvSpPr>
        <p:spPr>
          <a:xfrm>
            <a:off x="894401" y="1369071"/>
            <a:ext cx="6793398" cy="323165"/>
          </a:xfrm>
          <a:prstGeom prst="rect">
            <a:avLst/>
          </a:prstGeom>
          <a:noFill/>
        </p:spPr>
        <p:txBody>
          <a:bodyPr wrap="none" rtlCol="0">
            <a:spAutoFit/>
          </a:bodyPr>
          <a:lstStyle/>
          <a:p>
            <a:r>
              <a:rPr lang="en-US" sz="1500" dirty="0"/>
              <a:t>The next couple of slides show the key utilities I use to analyze data in </a:t>
            </a:r>
            <a:r>
              <a:rPr lang="en-US" sz="1500" dirty="0" err="1"/>
              <a:t>jupyterlab</a:t>
            </a:r>
            <a:r>
              <a:rPr lang="en-US" sz="1500" dirty="0"/>
              <a:t>.</a:t>
            </a:r>
          </a:p>
        </p:txBody>
      </p:sp>
      <p:sp>
        <p:nvSpPr>
          <p:cNvPr id="15" name="Rectangle 14">
            <a:extLst>
              <a:ext uri="{FF2B5EF4-FFF2-40B4-BE49-F238E27FC236}">
                <a16:creationId xmlns:a16="http://schemas.microsoft.com/office/drawing/2014/main" id="{08A7BABA-CFC4-2B0D-8931-5207B78DFFF7}"/>
              </a:ext>
            </a:extLst>
          </p:cNvPr>
          <p:cNvSpPr/>
          <p:nvPr/>
        </p:nvSpPr>
        <p:spPr>
          <a:xfrm>
            <a:off x="1294646" y="3938569"/>
            <a:ext cx="4191753" cy="6877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5C0FEF3-E497-926E-B5A3-FC51AFDA8AA6}"/>
              </a:ext>
            </a:extLst>
          </p:cNvPr>
          <p:cNvSpPr txBox="1">
            <a:spLocks/>
          </p:cNvSpPr>
          <p:nvPr/>
        </p:nvSpPr>
        <p:spPr>
          <a:xfrm>
            <a:off x="838200" y="365126"/>
            <a:ext cx="10515600" cy="59772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analysis</a:t>
            </a:r>
            <a:endParaRPr lang="en-US" dirty="0"/>
          </a:p>
        </p:txBody>
      </p:sp>
      <p:sp>
        <p:nvSpPr>
          <p:cNvPr id="10" name="TextBox 9">
            <a:extLst>
              <a:ext uri="{FF2B5EF4-FFF2-40B4-BE49-F238E27FC236}">
                <a16:creationId xmlns:a16="http://schemas.microsoft.com/office/drawing/2014/main" id="{1296185A-788E-5F8E-2271-4D8FC72DE946}"/>
              </a:ext>
            </a:extLst>
          </p:cNvPr>
          <p:cNvSpPr txBox="1"/>
          <p:nvPr/>
        </p:nvSpPr>
        <p:spPr>
          <a:xfrm>
            <a:off x="903108" y="1063812"/>
            <a:ext cx="1571520" cy="369332"/>
          </a:xfrm>
          <a:prstGeom prst="rect">
            <a:avLst/>
          </a:prstGeom>
          <a:noFill/>
        </p:spPr>
        <p:txBody>
          <a:bodyPr wrap="none" rtlCol="0">
            <a:spAutoFit/>
          </a:bodyPr>
          <a:lstStyle/>
          <a:p>
            <a:r>
              <a:rPr lang="en-US" b="1" dirty="0"/>
              <a:t>H5 data tools</a:t>
            </a:r>
          </a:p>
        </p:txBody>
      </p:sp>
    </p:spTree>
    <p:extLst>
      <p:ext uri="{BB962C8B-B14F-4D97-AF65-F5344CB8AC3E}">
        <p14:creationId xmlns:p14="http://schemas.microsoft.com/office/powerpoint/2010/main" val="1873476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5F365-334A-3B79-D5C6-F1220DED8845}"/>
              </a:ext>
            </a:extLst>
          </p:cNvPr>
          <p:cNvPicPr>
            <a:picLocks noChangeAspect="1"/>
          </p:cNvPicPr>
          <p:nvPr/>
        </p:nvPicPr>
        <p:blipFill>
          <a:blip r:embed="rId2"/>
          <a:stretch>
            <a:fillRect/>
          </a:stretch>
        </p:blipFill>
        <p:spPr>
          <a:xfrm>
            <a:off x="939957" y="1548472"/>
            <a:ext cx="6038850" cy="2638425"/>
          </a:xfrm>
          <a:prstGeom prst="rect">
            <a:avLst/>
          </a:prstGeom>
        </p:spPr>
      </p:pic>
      <p:sp>
        <p:nvSpPr>
          <p:cNvPr id="8" name="Rectangle 7">
            <a:extLst>
              <a:ext uri="{FF2B5EF4-FFF2-40B4-BE49-F238E27FC236}">
                <a16:creationId xmlns:a16="http://schemas.microsoft.com/office/drawing/2014/main" id="{3C002934-A074-9CE6-F20F-11FFA43579EB}"/>
              </a:ext>
            </a:extLst>
          </p:cNvPr>
          <p:cNvSpPr/>
          <p:nvPr/>
        </p:nvSpPr>
        <p:spPr>
          <a:xfrm>
            <a:off x="939957" y="2154723"/>
            <a:ext cx="4084716" cy="126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14F454-A62E-E3A3-BFF5-B746A1164ACB}"/>
              </a:ext>
            </a:extLst>
          </p:cNvPr>
          <p:cNvSpPr txBox="1"/>
          <p:nvPr/>
        </p:nvSpPr>
        <p:spPr>
          <a:xfrm>
            <a:off x="4971295" y="2056514"/>
            <a:ext cx="2193486" cy="323165"/>
          </a:xfrm>
          <a:prstGeom prst="rect">
            <a:avLst/>
          </a:prstGeom>
          <a:noFill/>
        </p:spPr>
        <p:txBody>
          <a:bodyPr wrap="none" rtlCol="0">
            <a:spAutoFit/>
          </a:bodyPr>
          <a:lstStyle/>
          <a:p>
            <a:r>
              <a:rPr lang="en-US" sz="1500" dirty="0"/>
              <a:t>The most important line.</a:t>
            </a:r>
          </a:p>
        </p:txBody>
      </p:sp>
      <p:sp>
        <p:nvSpPr>
          <p:cNvPr id="12" name="TextBox 11">
            <a:extLst>
              <a:ext uri="{FF2B5EF4-FFF2-40B4-BE49-F238E27FC236}">
                <a16:creationId xmlns:a16="http://schemas.microsoft.com/office/drawing/2014/main" id="{44B16D8C-DD9C-52C1-EB85-554CB838F1D8}"/>
              </a:ext>
            </a:extLst>
          </p:cNvPr>
          <p:cNvSpPr txBox="1"/>
          <p:nvPr/>
        </p:nvSpPr>
        <p:spPr>
          <a:xfrm>
            <a:off x="7220706" y="2056514"/>
            <a:ext cx="4793243" cy="2631490"/>
          </a:xfrm>
          <a:prstGeom prst="rect">
            <a:avLst/>
          </a:prstGeom>
          <a:noFill/>
        </p:spPr>
        <p:txBody>
          <a:bodyPr wrap="square" rtlCol="0">
            <a:spAutoFit/>
          </a:bodyPr>
          <a:lstStyle/>
          <a:p>
            <a:r>
              <a:rPr lang="en-US" sz="1500" dirty="0"/>
              <a:t>This adds all of the data fields from ‘archive’ and ‘datasets’ in the h5 file to the </a:t>
            </a:r>
            <a:r>
              <a:rPr lang="en-US" sz="1500" dirty="0" err="1"/>
              <a:t>local_variables</a:t>
            </a:r>
            <a:r>
              <a:rPr lang="en-US" sz="1500" dirty="0"/>
              <a:t> in the notebook. This means that, for example, if there is a variable “</a:t>
            </a:r>
            <a:r>
              <a:rPr lang="en-US" sz="1500" dirty="0" err="1"/>
              <a:t>f_cooling_DP_MOT</a:t>
            </a:r>
            <a:r>
              <a:rPr lang="en-US" sz="1500" dirty="0"/>
              <a:t>” in your </a:t>
            </a:r>
            <a:r>
              <a:rPr lang="en-US" sz="1500" dirty="0" err="1"/>
              <a:t>ExperimentVariables</a:t>
            </a:r>
            <a:r>
              <a:rPr lang="en-US" sz="1500" dirty="0"/>
              <a:t>, there is now a variable defined with that name in your notebook. Like magic! ;)</a:t>
            </a:r>
          </a:p>
          <a:p>
            <a:endParaRPr lang="en-US" sz="1500" dirty="0"/>
          </a:p>
          <a:p>
            <a:r>
              <a:rPr lang="en-US" sz="1500" dirty="0"/>
              <a:t>That is how the code right after that line knows about </a:t>
            </a:r>
            <a:r>
              <a:rPr lang="en-US" sz="1500" dirty="0" err="1"/>
              <a:t>experiment_function</a:t>
            </a:r>
            <a:r>
              <a:rPr lang="en-US" sz="1500" dirty="0"/>
              <a:t>, </a:t>
            </a:r>
            <a:r>
              <a:rPr lang="en-US" sz="1500" dirty="0" err="1"/>
              <a:t>t_FORT_drop</a:t>
            </a:r>
            <a:r>
              <a:rPr lang="en-US" sz="1500" dirty="0"/>
              <a:t>, scan_sequence1, </a:t>
            </a:r>
            <a:r>
              <a:rPr lang="en-US" sz="1500" dirty="0" err="1"/>
              <a:t>etc</a:t>
            </a:r>
            <a:r>
              <a:rPr lang="en-US" sz="1500" dirty="0"/>
              <a:t>, even though we never explicitly defined them in this notebook.</a:t>
            </a:r>
          </a:p>
        </p:txBody>
      </p:sp>
      <p:sp>
        <p:nvSpPr>
          <p:cNvPr id="6" name="Title 1">
            <a:extLst>
              <a:ext uri="{FF2B5EF4-FFF2-40B4-BE49-F238E27FC236}">
                <a16:creationId xmlns:a16="http://schemas.microsoft.com/office/drawing/2014/main" id="{0DA720AD-8AC3-2EC3-4783-0CE291E3D523}"/>
              </a:ext>
            </a:extLst>
          </p:cNvPr>
          <p:cNvSpPr txBox="1">
            <a:spLocks/>
          </p:cNvSpPr>
          <p:nvPr/>
        </p:nvSpPr>
        <p:spPr>
          <a:xfrm>
            <a:off x="838200" y="365126"/>
            <a:ext cx="10515600" cy="59772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analysis</a:t>
            </a:r>
            <a:endParaRPr lang="en-US" dirty="0"/>
          </a:p>
        </p:txBody>
      </p:sp>
      <p:sp>
        <p:nvSpPr>
          <p:cNvPr id="7" name="TextBox 6">
            <a:extLst>
              <a:ext uri="{FF2B5EF4-FFF2-40B4-BE49-F238E27FC236}">
                <a16:creationId xmlns:a16="http://schemas.microsoft.com/office/drawing/2014/main" id="{3B54FB8F-54A3-338B-5224-621511568712}"/>
              </a:ext>
            </a:extLst>
          </p:cNvPr>
          <p:cNvSpPr txBox="1"/>
          <p:nvPr/>
        </p:nvSpPr>
        <p:spPr>
          <a:xfrm>
            <a:off x="903108" y="1063812"/>
            <a:ext cx="1571520" cy="369332"/>
          </a:xfrm>
          <a:prstGeom prst="rect">
            <a:avLst/>
          </a:prstGeom>
          <a:noFill/>
        </p:spPr>
        <p:txBody>
          <a:bodyPr wrap="none" rtlCol="0">
            <a:spAutoFit/>
          </a:bodyPr>
          <a:lstStyle/>
          <a:p>
            <a:r>
              <a:rPr lang="en-US" b="1" dirty="0"/>
              <a:t>H5 data tools</a:t>
            </a:r>
          </a:p>
        </p:txBody>
      </p:sp>
    </p:spTree>
    <p:extLst>
      <p:ext uri="{BB962C8B-B14F-4D97-AF65-F5344CB8AC3E}">
        <p14:creationId xmlns:p14="http://schemas.microsoft.com/office/powerpoint/2010/main" val="2253117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5F365-334A-3B79-D5C6-F1220DED8845}"/>
              </a:ext>
            </a:extLst>
          </p:cNvPr>
          <p:cNvPicPr>
            <a:picLocks noChangeAspect="1"/>
          </p:cNvPicPr>
          <p:nvPr/>
        </p:nvPicPr>
        <p:blipFill>
          <a:blip r:embed="rId2"/>
          <a:stretch>
            <a:fillRect/>
          </a:stretch>
        </p:blipFill>
        <p:spPr>
          <a:xfrm>
            <a:off x="939957" y="1548472"/>
            <a:ext cx="6038850" cy="2638425"/>
          </a:xfrm>
          <a:prstGeom prst="rect">
            <a:avLst/>
          </a:prstGeom>
        </p:spPr>
      </p:pic>
      <p:sp>
        <p:nvSpPr>
          <p:cNvPr id="8" name="Rectangle 7">
            <a:extLst>
              <a:ext uri="{FF2B5EF4-FFF2-40B4-BE49-F238E27FC236}">
                <a16:creationId xmlns:a16="http://schemas.microsoft.com/office/drawing/2014/main" id="{3C002934-A074-9CE6-F20F-11FFA43579EB}"/>
              </a:ext>
            </a:extLst>
          </p:cNvPr>
          <p:cNvSpPr/>
          <p:nvPr/>
        </p:nvSpPr>
        <p:spPr>
          <a:xfrm>
            <a:off x="939957" y="2154723"/>
            <a:ext cx="4084716" cy="126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14F454-A62E-E3A3-BFF5-B746A1164ACB}"/>
              </a:ext>
            </a:extLst>
          </p:cNvPr>
          <p:cNvSpPr txBox="1"/>
          <p:nvPr/>
        </p:nvSpPr>
        <p:spPr>
          <a:xfrm>
            <a:off x="4971295" y="2056514"/>
            <a:ext cx="2193486" cy="323165"/>
          </a:xfrm>
          <a:prstGeom prst="rect">
            <a:avLst/>
          </a:prstGeom>
          <a:noFill/>
        </p:spPr>
        <p:txBody>
          <a:bodyPr wrap="none" rtlCol="0">
            <a:spAutoFit/>
          </a:bodyPr>
          <a:lstStyle/>
          <a:p>
            <a:r>
              <a:rPr lang="en-US" sz="1500" dirty="0"/>
              <a:t>The most important line.</a:t>
            </a:r>
          </a:p>
        </p:txBody>
      </p:sp>
      <p:sp>
        <p:nvSpPr>
          <p:cNvPr id="12" name="TextBox 11">
            <a:extLst>
              <a:ext uri="{FF2B5EF4-FFF2-40B4-BE49-F238E27FC236}">
                <a16:creationId xmlns:a16="http://schemas.microsoft.com/office/drawing/2014/main" id="{44B16D8C-DD9C-52C1-EB85-554CB838F1D8}"/>
              </a:ext>
            </a:extLst>
          </p:cNvPr>
          <p:cNvSpPr txBox="1"/>
          <p:nvPr/>
        </p:nvSpPr>
        <p:spPr>
          <a:xfrm>
            <a:off x="7220706" y="2056514"/>
            <a:ext cx="4793243" cy="2631490"/>
          </a:xfrm>
          <a:prstGeom prst="rect">
            <a:avLst/>
          </a:prstGeom>
          <a:noFill/>
        </p:spPr>
        <p:txBody>
          <a:bodyPr wrap="square" rtlCol="0">
            <a:spAutoFit/>
          </a:bodyPr>
          <a:lstStyle/>
          <a:p>
            <a:r>
              <a:rPr lang="en-US" sz="1500" dirty="0"/>
              <a:t>This adds all of the data fields from ‘archive’ and ‘datasets’ in the h5 file to the </a:t>
            </a:r>
            <a:r>
              <a:rPr lang="en-US" sz="1500" dirty="0" err="1"/>
              <a:t>local_variables</a:t>
            </a:r>
            <a:r>
              <a:rPr lang="en-US" sz="1500" dirty="0"/>
              <a:t> in the notebook. This means that, for example, if there is a variable “</a:t>
            </a:r>
            <a:r>
              <a:rPr lang="en-US" sz="1500" dirty="0" err="1"/>
              <a:t>f_cooling_DP_MOT</a:t>
            </a:r>
            <a:r>
              <a:rPr lang="en-US" sz="1500" dirty="0"/>
              <a:t>” in your </a:t>
            </a:r>
            <a:r>
              <a:rPr lang="en-US" sz="1500" dirty="0" err="1"/>
              <a:t>ExperimentVariables</a:t>
            </a:r>
            <a:r>
              <a:rPr lang="en-US" sz="1500" dirty="0"/>
              <a:t>, there is now a variable defined with that name in your notebook. Like magic! ;)</a:t>
            </a:r>
          </a:p>
          <a:p>
            <a:endParaRPr lang="en-US" sz="1500" dirty="0"/>
          </a:p>
          <a:p>
            <a:r>
              <a:rPr lang="en-US" sz="1500" dirty="0"/>
              <a:t>That is how the code right after that line knows about </a:t>
            </a:r>
            <a:r>
              <a:rPr lang="en-US" sz="1500" dirty="0" err="1"/>
              <a:t>experiment_function</a:t>
            </a:r>
            <a:r>
              <a:rPr lang="en-US" sz="1500" dirty="0"/>
              <a:t>, </a:t>
            </a:r>
            <a:r>
              <a:rPr lang="en-US" sz="1500" dirty="0" err="1"/>
              <a:t>t_FORT_drop</a:t>
            </a:r>
            <a:r>
              <a:rPr lang="en-US" sz="1500" dirty="0"/>
              <a:t>, scan_sequence1, </a:t>
            </a:r>
            <a:r>
              <a:rPr lang="en-US" sz="1500" dirty="0" err="1"/>
              <a:t>etc</a:t>
            </a:r>
            <a:r>
              <a:rPr lang="en-US" sz="1500" dirty="0"/>
              <a:t>, even though we never explicitly defined them in this notebook.</a:t>
            </a:r>
          </a:p>
        </p:txBody>
      </p:sp>
      <p:sp>
        <p:nvSpPr>
          <p:cNvPr id="6" name="Title 1">
            <a:extLst>
              <a:ext uri="{FF2B5EF4-FFF2-40B4-BE49-F238E27FC236}">
                <a16:creationId xmlns:a16="http://schemas.microsoft.com/office/drawing/2014/main" id="{C02962ED-2C23-56B4-A72D-6895CA2CFD57}"/>
              </a:ext>
            </a:extLst>
          </p:cNvPr>
          <p:cNvSpPr txBox="1">
            <a:spLocks/>
          </p:cNvSpPr>
          <p:nvPr/>
        </p:nvSpPr>
        <p:spPr>
          <a:xfrm>
            <a:off x="838200" y="365126"/>
            <a:ext cx="10515600" cy="59772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analysis</a:t>
            </a:r>
            <a:endParaRPr lang="en-US" dirty="0"/>
          </a:p>
        </p:txBody>
      </p:sp>
      <p:sp>
        <p:nvSpPr>
          <p:cNvPr id="7" name="TextBox 6">
            <a:extLst>
              <a:ext uri="{FF2B5EF4-FFF2-40B4-BE49-F238E27FC236}">
                <a16:creationId xmlns:a16="http://schemas.microsoft.com/office/drawing/2014/main" id="{DB1ED8AB-ECD8-51A6-745E-B7A0BE1E6F20}"/>
              </a:ext>
            </a:extLst>
          </p:cNvPr>
          <p:cNvSpPr txBox="1"/>
          <p:nvPr/>
        </p:nvSpPr>
        <p:spPr>
          <a:xfrm>
            <a:off x="903108" y="1063812"/>
            <a:ext cx="1571520" cy="369332"/>
          </a:xfrm>
          <a:prstGeom prst="rect">
            <a:avLst/>
          </a:prstGeom>
          <a:noFill/>
        </p:spPr>
        <p:txBody>
          <a:bodyPr wrap="none" rtlCol="0">
            <a:spAutoFit/>
          </a:bodyPr>
          <a:lstStyle/>
          <a:p>
            <a:r>
              <a:rPr lang="en-US" b="1" dirty="0"/>
              <a:t>H5 data tools</a:t>
            </a:r>
          </a:p>
        </p:txBody>
      </p:sp>
    </p:spTree>
    <p:extLst>
      <p:ext uri="{BB962C8B-B14F-4D97-AF65-F5344CB8AC3E}">
        <p14:creationId xmlns:p14="http://schemas.microsoft.com/office/powerpoint/2010/main" val="122497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pic>
        <p:nvPicPr>
          <p:cNvPr id="8" name="Picture 7">
            <a:extLst>
              <a:ext uri="{FF2B5EF4-FFF2-40B4-BE49-F238E27FC236}">
                <a16:creationId xmlns:a16="http://schemas.microsoft.com/office/drawing/2014/main" id="{2918843B-E27B-95F7-F7EB-1850E22C90C9}"/>
              </a:ext>
            </a:extLst>
          </p:cNvPr>
          <p:cNvPicPr>
            <a:picLocks noChangeAspect="1"/>
          </p:cNvPicPr>
          <p:nvPr/>
        </p:nvPicPr>
        <p:blipFill>
          <a:blip r:embed="rId2"/>
          <a:stretch>
            <a:fillRect/>
          </a:stretch>
        </p:blipFill>
        <p:spPr>
          <a:xfrm>
            <a:off x="0" y="884810"/>
            <a:ext cx="11072388" cy="5962942"/>
          </a:xfrm>
          <a:prstGeom prst="rect">
            <a:avLst/>
          </a:prstGeom>
        </p:spPr>
      </p:pic>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sp>
        <p:nvSpPr>
          <p:cNvPr id="10" name="TextBox 9">
            <a:extLst>
              <a:ext uri="{FF2B5EF4-FFF2-40B4-BE49-F238E27FC236}">
                <a16:creationId xmlns:a16="http://schemas.microsoft.com/office/drawing/2014/main" id="{93243C0D-B8BD-2980-AAB4-3715E08C6103}"/>
              </a:ext>
            </a:extLst>
          </p:cNvPr>
          <p:cNvSpPr txBox="1"/>
          <p:nvPr/>
        </p:nvSpPr>
        <p:spPr>
          <a:xfrm>
            <a:off x="0" y="1541429"/>
            <a:ext cx="2942376" cy="461665"/>
          </a:xfrm>
          <a:prstGeom prst="rect">
            <a:avLst/>
          </a:prstGeom>
          <a:noFill/>
        </p:spPr>
        <p:txBody>
          <a:bodyPr wrap="square" rtlCol="0">
            <a:spAutoFit/>
          </a:bodyPr>
          <a:lstStyle/>
          <a:p>
            <a:r>
              <a:rPr lang="en-US" sz="1200" dirty="0">
                <a:solidFill>
                  <a:schemeClr val="accent2">
                    <a:lumMod val="75000"/>
                  </a:schemeClr>
                </a:solidFill>
              </a:rPr>
              <a:t>The Schedule shows experiments that are running, and queued to run</a:t>
            </a:r>
          </a:p>
        </p:txBody>
      </p:sp>
      <p:sp>
        <p:nvSpPr>
          <p:cNvPr id="11" name="TextBox 10">
            <a:extLst>
              <a:ext uri="{FF2B5EF4-FFF2-40B4-BE49-F238E27FC236}">
                <a16:creationId xmlns:a16="http://schemas.microsoft.com/office/drawing/2014/main" id="{502711EE-DD25-B257-2EC4-4D1E054CBC9D}"/>
              </a:ext>
            </a:extLst>
          </p:cNvPr>
          <p:cNvSpPr txBox="1"/>
          <p:nvPr/>
        </p:nvSpPr>
        <p:spPr>
          <a:xfrm>
            <a:off x="8274867" y="4509456"/>
            <a:ext cx="2651156" cy="461665"/>
          </a:xfrm>
          <a:prstGeom prst="rect">
            <a:avLst/>
          </a:prstGeom>
          <a:noFill/>
        </p:spPr>
        <p:txBody>
          <a:bodyPr wrap="square" rtlCol="0">
            <a:spAutoFit/>
          </a:bodyPr>
          <a:lstStyle/>
          <a:p>
            <a:r>
              <a:rPr lang="en-US" sz="1200" dirty="0">
                <a:solidFill>
                  <a:srgbClr val="00B050"/>
                </a:solidFill>
              </a:rPr>
              <a:t>The names of your experiment classes show up here in Explorer</a:t>
            </a:r>
          </a:p>
        </p:txBody>
      </p:sp>
      <p:sp>
        <p:nvSpPr>
          <p:cNvPr id="12" name="TextBox 11">
            <a:extLst>
              <a:ext uri="{FF2B5EF4-FFF2-40B4-BE49-F238E27FC236}">
                <a16:creationId xmlns:a16="http://schemas.microsoft.com/office/drawing/2014/main" id="{7B1DBA95-39A8-5377-3AF5-71AC77395E06}"/>
              </a:ext>
            </a:extLst>
          </p:cNvPr>
          <p:cNvSpPr txBox="1"/>
          <p:nvPr/>
        </p:nvSpPr>
        <p:spPr>
          <a:xfrm>
            <a:off x="4371314" y="3205939"/>
            <a:ext cx="2310143" cy="646331"/>
          </a:xfrm>
          <a:prstGeom prst="rect">
            <a:avLst/>
          </a:prstGeom>
          <a:noFill/>
        </p:spPr>
        <p:txBody>
          <a:bodyPr wrap="square" rtlCol="0">
            <a:spAutoFit/>
          </a:bodyPr>
          <a:lstStyle/>
          <a:p>
            <a:r>
              <a:rPr lang="en-US" sz="1200" dirty="0">
                <a:solidFill>
                  <a:srgbClr val="00B0F0"/>
                </a:solidFill>
              </a:rPr>
              <a:t>The GUIs for experiments can be organized here or minimized, maximized, </a:t>
            </a:r>
            <a:r>
              <a:rPr lang="en-US" sz="1200" dirty="0" err="1">
                <a:solidFill>
                  <a:srgbClr val="00B0F0"/>
                </a:solidFill>
              </a:rPr>
              <a:t>etc</a:t>
            </a:r>
            <a:endParaRPr lang="en-US" sz="1200" dirty="0">
              <a:solidFill>
                <a:srgbClr val="00B0F0"/>
              </a:solidFill>
            </a:endParaRPr>
          </a:p>
        </p:txBody>
      </p:sp>
      <p:sp>
        <p:nvSpPr>
          <p:cNvPr id="13" name="TextBox 12">
            <a:extLst>
              <a:ext uri="{FF2B5EF4-FFF2-40B4-BE49-F238E27FC236}">
                <a16:creationId xmlns:a16="http://schemas.microsoft.com/office/drawing/2014/main" id="{98F853D5-4654-27BE-A2B2-0D0213B49FBC}"/>
              </a:ext>
            </a:extLst>
          </p:cNvPr>
          <p:cNvSpPr txBox="1"/>
          <p:nvPr/>
        </p:nvSpPr>
        <p:spPr>
          <a:xfrm>
            <a:off x="4381122" y="4093957"/>
            <a:ext cx="2310143" cy="646331"/>
          </a:xfrm>
          <a:prstGeom prst="rect">
            <a:avLst/>
          </a:prstGeom>
          <a:noFill/>
          <a:ln>
            <a:solidFill>
              <a:srgbClr val="FF0000"/>
            </a:solidFill>
          </a:ln>
        </p:spPr>
        <p:txBody>
          <a:bodyPr wrap="square" rtlCol="0">
            <a:spAutoFit/>
          </a:bodyPr>
          <a:lstStyle/>
          <a:p>
            <a:r>
              <a:rPr lang="en-US" sz="1200" dirty="0">
                <a:solidFill>
                  <a:srgbClr val="FF0000"/>
                </a:solidFill>
              </a:rPr>
              <a:t>The GUIs allow you to enter experiment parameters and run your experiment.</a:t>
            </a:r>
          </a:p>
        </p:txBody>
      </p:sp>
      <p:sp>
        <p:nvSpPr>
          <p:cNvPr id="14" name="TextBox 13">
            <a:extLst>
              <a:ext uri="{FF2B5EF4-FFF2-40B4-BE49-F238E27FC236}">
                <a16:creationId xmlns:a16="http://schemas.microsoft.com/office/drawing/2014/main" id="{6F397BA7-1F74-DFCB-B8E6-818430E25BE3}"/>
              </a:ext>
            </a:extLst>
          </p:cNvPr>
          <p:cNvSpPr txBox="1"/>
          <p:nvPr/>
        </p:nvSpPr>
        <p:spPr>
          <a:xfrm>
            <a:off x="7677936" y="2632825"/>
            <a:ext cx="2310143" cy="830997"/>
          </a:xfrm>
          <a:prstGeom prst="rect">
            <a:avLst/>
          </a:prstGeom>
          <a:noFill/>
        </p:spPr>
        <p:txBody>
          <a:bodyPr wrap="square" rtlCol="0">
            <a:spAutoFit/>
          </a:bodyPr>
          <a:lstStyle/>
          <a:p>
            <a:r>
              <a:rPr lang="en-US" sz="1200" dirty="0">
                <a:solidFill>
                  <a:srgbClr val="FFFF00"/>
                </a:solidFill>
              </a:rPr>
              <a:t>Applets can allow you to visualize data as it is coming in from the experiment, for diagnostic purposes</a:t>
            </a:r>
          </a:p>
        </p:txBody>
      </p:sp>
      <p:cxnSp>
        <p:nvCxnSpPr>
          <p:cNvPr id="16" name="Straight Connector 15">
            <a:extLst>
              <a:ext uri="{FF2B5EF4-FFF2-40B4-BE49-F238E27FC236}">
                <a16:creationId xmlns:a16="http://schemas.microsoft.com/office/drawing/2014/main" id="{F74BA809-BBDE-50C7-46AA-D155EF5DD832}"/>
              </a:ext>
            </a:extLst>
          </p:cNvPr>
          <p:cNvCxnSpPr/>
          <p:nvPr/>
        </p:nvCxnSpPr>
        <p:spPr>
          <a:xfrm>
            <a:off x="3204927" y="1032095"/>
            <a:ext cx="0" cy="1276538"/>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DBC5059-7F8C-4514-0EE3-366E464DEC65}"/>
              </a:ext>
            </a:extLst>
          </p:cNvPr>
          <p:cNvCxnSpPr>
            <a:cxnSpLocks/>
          </p:cNvCxnSpPr>
          <p:nvPr/>
        </p:nvCxnSpPr>
        <p:spPr>
          <a:xfrm flipH="1">
            <a:off x="3212472" y="1013989"/>
            <a:ext cx="779654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EDA6DCF-4949-3B2D-EAEC-E005F27817FE}"/>
              </a:ext>
            </a:extLst>
          </p:cNvPr>
          <p:cNvCxnSpPr>
            <a:cxnSpLocks/>
          </p:cNvCxnSpPr>
          <p:nvPr/>
        </p:nvCxnSpPr>
        <p:spPr>
          <a:xfrm>
            <a:off x="11054282" y="1039640"/>
            <a:ext cx="0" cy="3054317"/>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E1FC455-5BF8-0473-3917-63A2D0AFCB6F}"/>
              </a:ext>
            </a:extLst>
          </p:cNvPr>
          <p:cNvCxnSpPr>
            <a:cxnSpLocks/>
          </p:cNvCxnSpPr>
          <p:nvPr/>
        </p:nvCxnSpPr>
        <p:spPr>
          <a:xfrm>
            <a:off x="6907794" y="4075851"/>
            <a:ext cx="4164594"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9A892B8-B0B6-BF8E-7585-3912EEAB1277}"/>
              </a:ext>
            </a:extLst>
          </p:cNvPr>
          <p:cNvCxnSpPr>
            <a:cxnSpLocks/>
          </p:cNvCxnSpPr>
          <p:nvPr/>
        </p:nvCxnSpPr>
        <p:spPr>
          <a:xfrm flipV="1">
            <a:off x="6907794" y="2433872"/>
            <a:ext cx="0" cy="1624154"/>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A407DA-C9AC-14B2-A315-8B210D3A28BF}"/>
              </a:ext>
            </a:extLst>
          </p:cNvPr>
          <p:cNvCxnSpPr>
            <a:cxnSpLocks/>
          </p:cNvCxnSpPr>
          <p:nvPr/>
        </p:nvCxnSpPr>
        <p:spPr>
          <a:xfrm>
            <a:off x="3212472" y="2433872"/>
            <a:ext cx="369532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C19149D-92ED-5FB3-977A-257902EC6E81}"/>
              </a:ext>
            </a:extLst>
          </p:cNvPr>
          <p:cNvSpPr/>
          <p:nvPr/>
        </p:nvSpPr>
        <p:spPr>
          <a:xfrm>
            <a:off x="0" y="1013989"/>
            <a:ext cx="3212470" cy="141988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C944EE-B090-0D01-27A8-CBD662703009}"/>
              </a:ext>
            </a:extLst>
          </p:cNvPr>
          <p:cNvSpPr/>
          <p:nvPr/>
        </p:nvSpPr>
        <p:spPr>
          <a:xfrm>
            <a:off x="0" y="5844011"/>
            <a:ext cx="11009014" cy="993530"/>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A236002-ECA2-B3A9-9663-AE1E20AD967F}"/>
              </a:ext>
            </a:extLst>
          </p:cNvPr>
          <p:cNvSpPr txBox="1"/>
          <p:nvPr/>
        </p:nvSpPr>
        <p:spPr>
          <a:xfrm>
            <a:off x="4608215" y="6062171"/>
            <a:ext cx="4780026" cy="323165"/>
          </a:xfrm>
          <a:prstGeom prst="rect">
            <a:avLst/>
          </a:prstGeom>
          <a:noFill/>
        </p:spPr>
        <p:txBody>
          <a:bodyPr wrap="none" rtlCol="0">
            <a:spAutoFit/>
          </a:bodyPr>
          <a:lstStyle/>
          <a:p>
            <a:r>
              <a:rPr lang="en-US" sz="1500" dirty="0">
                <a:solidFill>
                  <a:schemeClr val="accent5">
                    <a:lumMod val="60000"/>
                    <a:lumOff val="40000"/>
                  </a:schemeClr>
                </a:solidFill>
              </a:rPr>
              <a:t>Your errors and print/logging statements show up here ;)</a:t>
            </a:r>
          </a:p>
        </p:txBody>
      </p:sp>
      <p:sp>
        <p:nvSpPr>
          <p:cNvPr id="35" name="Rectangle 34">
            <a:extLst>
              <a:ext uri="{FF2B5EF4-FFF2-40B4-BE49-F238E27FC236}">
                <a16:creationId xmlns:a16="http://schemas.microsoft.com/office/drawing/2014/main" id="{02078F58-126A-EC54-56F1-9B2B7DDB12F6}"/>
              </a:ext>
            </a:extLst>
          </p:cNvPr>
          <p:cNvSpPr/>
          <p:nvPr/>
        </p:nvSpPr>
        <p:spPr>
          <a:xfrm>
            <a:off x="0" y="2485151"/>
            <a:ext cx="6871582" cy="332264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8424AE-AD0D-31A3-11AB-D661BA2B1F51}"/>
              </a:ext>
            </a:extLst>
          </p:cNvPr>
          <p:cNvSpPr/>
          <p:nvPr/>
        </p:nvSpPr>
        <p:spPr>
          <a:xfrm>
            <a:off x="1230515" y="2508990"/>
            <a:ext cx="3114395" cy="3131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D5DA3B-6FD2-AE28-07B2-F3A8F55C3818}"/>
              </a:ext>
            </a:extLst>
          </p:cNvPr>
          <p:cNvSpPr/>
          <p:nvPr/>
        </p:nvSpPr>
        <p:spPr>
          <a:xfrm>
            <a:off x="6897985" y="4219857"/>
            <a:ext cx="4120083" cy="159691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86533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pic>
        <p:nvPicPr>
          <p:cNvPr id="4" name="Picture 3">
            <a:extLst>
              <a:ext uri="{FF2B5EF4-FFF2-40B4-BE49-F238E27FC236}">
                <a16:creationId xmlns:a16="http://schemas.microsoft.com/office/drawing/2014/main" id="{2A7AB69D-34DA-6A17-4BE1-1A6A6B4A36BE}"/>
              </a:ext>
            </a:extLst>
          </p:cNvPr>
          <p:cNvPicPr>
            <a:picLocks noChangeAspect="1"/>
          </p:cNvPicPr>
          <p:nvPr/>
        </p:nvPicPr>
        <p:blipFill>
          <a:blip r:embed="rId2"/>
          <a:stretch>
            <a:fillRect/>
          </a:stretch>
        </p:blipFill>
        <p:spPr>
          <a:xfrm>
            <a:off x="471818" y="1837853"/>
            <a:ext cx="5199149" cy="4184681"/>
          </a:xfrm>
          <a:prstGeom prst="rect">
            <a:avLst/>
          </a:prstGeom>
        </p:spPr>
      </p:pic>
      <p:sp>
        <p:nvSpPr>
          <p:cNvPr id="5" name="TextBox 4">
            <a:extLst>
              <a:ext uri="{FF2B5EF4-FFF2-40B4-BE49-F238E27FC236}">
                <a16:creationId xmlns:a16="http://schemas.microsoft.com/office/drawing/2014/main" id="{D9FA3987-51B0-2024-7E08-BA039978EF1B}"/>
              </a:ext>
            </a:extLst>
          </p:cNvPr>
          <p:cNvSpPr txBox="1"/>
          <p:nvPr/>
        </p:nvSpPr>
        <p:spPr>
          <a:xfrm>
            <a:off x="471818" y="1539089"/>
            <a:ext cx="3890424" cy="323165"/>
          </a:xfrm>
          <a:prstGeom prst="rect">
            <a:avLst/>
          </a:prstGeom>
          <a:noFill/>
        </p:spPr>
        <p:txBody>
          <a:bodyPr wrap="none" rtlCol="0">
            <a:spAutoFit/>
          </a:bodyPr>
          <a:lstStyle/>
          <a:p>
            <a:r>
              <a:rPr lang="en-US" sz="1500" dirty="0"/>
              <a:t>You can also view the values of datasets here</a:t>
            </a:r>
          </a:p>
        </p:txBody>
      </p:sp>
      <p:sp>
        <p:nvSpPr>
          <p:cNvPr id="6" name="TextBox 5">
            <a:extLst>
              <a:ext uri="{FF2B5EF4-FFF2-40B4-BE49-F238E27FC236}">
                <a16:creationId xmlns:a16="http://schemas.microsoft.com/office/drawing/2014/main" id="{4BD20EAE-337F-9DC1-D580-BAE15318EF49}"/>
              </a:ext>
            </a:extLst>
          </p:cNvPr>
          <p:cNvSpPr txBox="1"/>
          <p:nvPr/>
        </p:nvSpPr>
        <p:spPr>
          <a:xfrm>
            <a:off x="388828" y="6000830"/>
            <a:ext cx="4592539" cy="323165"/>
          </a:xfrm>
          <a:prstGeom prst="rect">
            <a:avLst/>
          </a:prstGeom>
          <a:noFill/>
        </p:spPr>
        <p:txBody>
          <a:bodyPr wrap="none" rtlCol="0">
            <a:spAutoFit/>
          </a:bodyPr>
          <a:lstStyle/>
          <a:p>
            <a:r>
              <a:rPr lang="en-US" sz="1500" dirty="0"/>
              <a:t>And define applet shortcuts here. More on these later.</a:t>
            </a:r>
          </a:p>
        </p:txBody>
      </p:sp>
      <p:pic>
        <p:nvPicPr>
          <p:cNvPr id="15" name="Picture 14">
            <a:extLst>
              <a:ext uri="{FF2B5EF4-FFF2-40B4-BE49-F238E27FC236}">
                <a16:creationId xmlns:a16="http://schemas.microsoft.com/office/drawing/2014/main" id="{5648FAA4-F950-4642-AFE6-D34FA3B14267}"/>
              </a:ext>
            </a:extLst>
          </p:cNvPr>
          <p:cNvPicPr>
            <a:picLocks noChangeAspect="1"/>
          </p:cNvPicPr>
          <p:nvPr/>
        </p:nvPicPr>
        <p:blipFill>
          <a:blip r:embed="rId3"/>
          <a:stretch>
            <a:fillRect/>
          </a:stretch>
        </p:blipFill>
        <p:spPr>
          <a:xfrm>
            <a:off x="6219117" y="2093087"/>
            <a:ext cx="4592539" cy="1923318"/>
          </a:xfrm>
          <a:prstGeom prst="rect">
            <a:avLst/>
          </a:prstGeom>
        </p:spPr>
      </p:pic>
      <p:sp>
        <p:nvSpPr>
          <p:cNvPr id="22" name="TextBox 21">
            <a:extLst>
              <a:ext uri="{FF2B5EF4-FFF2-40B4-BE49-F238E27FC236}">
                <a16:creationId xmlns:a16="http://schemas.microsoft.com/office/drawing/2014/main" id="{51AC2987-209A-D424-46FF-6BE8B0460298}"/>
              </a:ext>
            </a:extLst>
          </p:cNvPr>
          <p:cNvSpPr txBox="1"/>
          <p:nvPr/>
        </p:nvSpPr>
        <p:spPr>
          <a:xfrm>
            <a:off x="6118634" y="1539089"/>
            <a:ext cx="4796847" cy="553998"/>
          </a:xfrm>
          <a:prstGeom prst="rect">
            <a:avLst/>
          </a:prstGeom>
          <a:noFill/>
        </p:spPr>
        <p:txBody>
          <a:bodyPr wrap="square" rtlCol="0">
            <a:spAutoFit/>
          </a:bodyPr>
          <a:lstStyle/>
          <a:p>
            <a:r>
              <a:rPr lang="en-US" sz="1500" dirty="0"/>
              <a:t>Keyboard shortcuts can be assigned so that you can easily run common experiments</a:t>
            </a:r>
          </a:p>
        </p:txBody>
      </p:sp>
    </p:spTree>
    <p:extLst>
      <p:ext uri="{BB962C8B-B14F-4D97-AF65-F5344CB8AC3E}">
        <p14:creationId xmlns:p14="http://schemas.microsoft.com/office/powerpoint/2010/main" val="90026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code repository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All of the code described here is in the group’s GitHub in the  </a:t>
            </a:r>
            <a:r>
              <a:rPr lang="en-US" dirty="0" err="1"/>
              <a:t>qn_artiq_routines</a:t>
            </a:r>
            <a:r>
              <a:rPr lang="en-US" dirty="0"/>
              <a:t> repo (</a:t>
            </a:r>
            <a:r>
              <a:rPr lang="en-US" dirty="0">
                <a:hlinkClick r:id="rId2"/>
              </a:rPr>
              <a:t>https://github.com/QuantumQuadrate/qn_artiq_routines</a:t>
            </a:r>
            <a:r>
              <a:rPr lang="en-US" dirty="0"/>
              <a:t>)</a:t>
            </a:r>
          </a:p>
          <a:p>
            <a:r>
              <a:rPr lang="en-US" dirty="0"/>
              <a:t>Don’t download the code from GitHub. Be smart. git exists. ;)</a:t>
            </a:r>
          </a:p>
        </p:txBody>
      </p:sp>
    </p:spTree>
    <p:extLst>
      <p:ext uri="{BB962C8B-B14F-4D97-AF65-F5344CB8AC3E}">
        <p14:creationId xmlns:p14="http://schemas.microsoft.com/office/powerpoint/2010/main" val="98580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backbone of </a:t>
            </a:r>
            <a:r>
              <a:rPr lang="en-US" dirty="0" err="1"/>
              <a:t>qn_artiq_routines</a:t>
            </a:r>
            <a:endParaRPr lang="en-US" dirty="0"/>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ExperimentVariables.py: </a:t>
            </a:r>
            <a:r>
              <a:rPr lang="en-US" sz="2000" dirty="0"/>
              <a:t>enables straightforward sharing experiment variables across experiments</a:t>
            </a:r>
          </a:p>
          <a:p>
            <a:r>
              <a:rPr lang="en-US" dirty="0"/>
              <a:t>BaseExperiment.py: </a:t>
            </a:r>
            <a:r>
              <a:rPr lang="en-US" sz="2000" dirty="0"/>
              <a:t>does all of the hardware and variable setup that is common to the vast majority of experiments</a:t>
            </a:r>
          </a:p>
          <a:p>
            <a:r>
              <a:rPr lang="en-US" dirty="0"/>
              <a:t>GeneralVariableScans.py: </a:t>
            </a:r>
            <a:r>
              <a:rPr lang="en-US" sz="2000" dirty="0"/>
              <a:t>allows scanning experiments over any </a:t>
            </a:r>
            <a:r>
              <a:rPr lang="en-US" sz="2000" dirty="0" err="1"/>
              <a:t>ExperimentVariable</a:t>
            </a:r>
            <a:endParaRPr lang="en-US" sz="2000" dirty="0"/>
          </a:p>
          <a:p>
            <a:r>
              <a:rPr lang="en-US" dirty="0"/>
              <a:t>GeneralVariableOptimizer.py: </a:t>
            </a:r>
            <a:r>
              <a:rPr lang="en-US" sz="2000" dirty="0"/>
              <a:t>allows optimizing an experiment over several of </a:t>
            </a:r>
            <a:r>
              <a:rPr lang="en-US" sz="2000" dirty="0" err="1"/>
              <a:t>ExperimentVariables</a:t>
            </a:r>
            <a:endParaRPr lang="en-US" sz="2000" dirty="0"/>
          </a:p>
        </p:txBody>
      </p:sp>
    </p:spTree>
    <p:extLst>
      <p:ext uri="{BB962C8B-B14F-4D97-AF65-F5344CB8AC3E}">
        <p14:creationId xmlns:p14="http://schemas.microsoft.com/office/powerpoint/2010/main" val="25086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D0CEC41-EDFC-B4F9-4582-664EF69CE1EA}"/>
              </a:ext>
            </a:extLst>
          </p:cNvPr>
          <p:cNvPicPr>
            <a:picLocks noChangeAspect="1"/>
          </p:cNvPicPr>
          <p:nvPr/>
        </p:nvPicPr>
        <p:blipFill rotWithShape="1">
          <a:blip r:embed="rId2"/>
          <a:srcRect t="31736"/>
          <a:stretch/>
        </p:blipFill>
        <p:spPr>
          <a:xfrm>
            <a:off x="6283130" y="3446852"/>
            <a:ext cx="5690405" cy="1976693"/>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4520854"/>
          </a:xfrm>
        </p:spPr>
        <p:txBody>
          <a:bodyPr>
            <a:normAutofit/>
          </a:bodyPr>
          <a:lstStyle/>
          <a:p>
            <a:r>
              <a:rPr lang="en-US" sz="1500" dirty="0"/>
              <a:t>ARTIQ uses “datasets” which can be used to broadcast data of essentially any </a:t>
            </a:r>
            <a:r>
              <a:rPr lang="en-US" sz="1500" dirty="0" err="1"/>
              <a:t>numpy</a:t>
            </a:r>
            <a:r>
              <a:rPr lang="en-US" sz="1500" dirty="0"/>
              <a:t> type (array, int, float64, object, </a:t>
            </a:r>
            <a:r>
              <a:rPr lang="en-US" sz="1500" dirty="0" err="1"/>
              <a:t>etc</a:t>
            </a:r>
            <a:r>
              <a:rPr lang="en-US" sz="1500" dirty="0"/>
              <a:t>)</a:t>
            </a:r>
          </a:p>
          <a:p>
            <a:r>
              <a:rPr lang="en-US" sz="1500" dirty="0"/>
              <a:t>When running experiments, we often tune one parameter, say the detuning of the MOT light, which shows up in many different experiments. Rather than hardcoding that value in every single experiment you run, we can take advantage of ARTIQ datasets to declare the variable values in one place, so we can reference them in any experiment code.</a:t>
            </a:r>
          </a:p>
          <a:p>
            <a:r>
              <a:rPr lang="en-US" sz="1500" dirty="0" err="1"/>
              <a:t>ExperimentVariables</a:t>
            </a:r>
            <a:r>
              <a:rPr lang="en-US" sz="1500" dirty="0"/>
              <a:t> creates persistent ARTIQ datasets from the GUI arguments. The datasets are broadcast, meaning that you can reference them from other experiments, by doing something like “</a:t>
            </a:r>
            <a:r>
              <a:rPr lang="en-US" sz="1500" dirty="0" err="1"/>
              <a:t>dummy_variable</a:t>
            </a:r>
            <a:r>
              <a:rPr lang="en-US" sz="1500" dirty="0"/>
              <a:t>  = </a:t>
            </a:r>
            <a:r>
              <a:rPr lang="en-US" sz="1500" dirty="0" err="1"/>
              <a:t>self.get_dataset</a:t>
            </a:r>
            <a:r>
              <a:rPr lang="en-US" sz="1500" dirty="0"/>
              <a:t>(“</a:t>
            </a:r>
            <a:r>
              <a:rPr lang="en-US" sz="1500" dirty="0" err="1"/>
              <a:t>dummy_variable</a:t>
            </a:r>
            <a:r>
              <a:rPr lang="en-US" sz="1500" dirty="0"/>
              <a:t>”)</a:t>
            </a:r>
          </a:p>
          <a:p>
            <a:endParaRPr lang="en-US" sz="1500" dirty="0"/>
          </a:p>
        </p:txBody>
      </p:sp>
      <p:grpSp>
        <p:nvGrpSpPr>
          <p:cNvPr id="9" name="Group 8">
            <a:extLst>
              <a:ext uri="{FF2B5EF4-FFF2-40B4-BE49-F238E27FC236}">
                <a16:creationId xmlns:a16="http://schemas.microsoft.com/office/drawing/2014/main" id="{FF0D27E0-059A-E8CA-3B23-22E24466EE18}"/>
              </a:ext>
            </a:extLst>
          </p:cNvPr>
          <p:cNvGrpSpPr/>
          <p:nvPr/>
        </p:nvGrpSpPr>
        <p:grpSpPr>
          <a:xfrm>
            <a:off x="895036" y="3049609"/>
            <a:ext cx="5072252" cy="3516636"/>
            <a:chOff x="1192746" y="2227153"/>
            <a:chExt cx="5573747" cy="3736848"/>
          </a:xfrm>
        </p:grpSpPr>
        <p:pic>
          <p:nvPicPr>
            <p:cNvPr id="5" name="Picture 4">
              <a:extLst>
                <a:ext uri="{FF2B5EF4-FFF2-40B4-BE49-F238E27FC236}">
                  <a16:creationId xmlns:a16="http://schemas.microsoft.com/office/drawing/2014/main" id="{40A63E43-17AD-82C8-BD5E-467B6E2E1C4A}"/>
                </a:ext>
              </a:extLst>
            </p:cNvPr>
            <p:cNvPicPr>
              <a:picLocks noChangeAspect="1"/>
            </p:cNvPicPr>
            <p:nvPr/>
          </p:nvPicPr>
          <p:blipFill rotWithShape="1">
            <a:blip r:embed="rId3"/>
            <a:srcRect b="53275"/>
            <a:stretch/>
          </p:blipFill>
          <p:spPr>
            <a:xfrm>
              <a:off x="1192746" y="2227153"/>
              <a:ext cx="5573747" cy="2163778"/>
            </a:xfrm>
            <a:prstGeom prst="rect">
              <a:avLst/>
            </a:prstGeom>
          </p:spPr>
        </p:pic>
        <p:grpSp>
          <p:nvGrpSpPr>
            <p:cNvPr id="8" name="Group 7">
              <a:extLst>
                <a:ext uri="{FF2B5EF4-FFF2-40B4-BE49-F238E27FC236}">
                  <a16:creationId xmlns:a16="http://schemas.microsoft.com/office/drawing/2014/main" id="{0210E779-CAB9-15DF-EBAE-4ADA6A44F1E8}"/>
                </a:ext>
              </a:extLst>
            </p:cNvPr>
            <p:cNvGrpSpPr/>
            <p:nvPr/>
          </p:nvGrpSpPr>
          <p:grpSpPr>
            <a:xfrm>
              <a:off x="1192746" y="4390931"/>
              <a:ext cx="5573747" cy="1573070"/>
              <a:chOff x="1192746" y="4356950"/>
              <a:chExt cx="5573747" cy="1573070"/>
            </a:xfrm>
          </p:grpSpPr>
          <p:pic>
            <p:nvPicPr>
              <p:cNvPr id="6" name="Picture 5">
                <a:extLst>
                  <a:ext uri="{FF2B5EF4-FFF2-40B4-BE49-F238E27FC236}">
                    <a16:creationId xmlns:a16="http://schemas.microsoft.com/office/drawing/2014/main" id="{CC870C39-A158-DD30-5452-60CC0FE93156}"/>
                  </a:ext>
                </a:extLst>
              </p:cNvPr>
              <p:cNvPicPr>
                <a:picLocks noChangeAspect="1"/>
              </p:cNvPicPr>
              <p:nvPr/>
            </p:nvPicPr>
            <p:blipFill rotWithShape="1">
              <a:blip r:embed="rId3"/>
              <a:srcRect t="71375"/>
              <a:stretch/>
            </p:blipFill>
            <p:spPr>
              <a:xfrm>
                <a:off x="1192746" y="4604456"/>
                <a:ext cx="5573747" cy="1325564"/>
              </a:xfrm>
              <a:prstGeom prst="rect">
                <a:avLst/>
              </a:prstGeom>
            </p:spPr>
          </p:pic>
          <p:sp>
            <p:nvSpPr>
              <p:cNvPr id="7" name="TextBox 6">
                <a:extLst>
                  <a:ext uri="{FF2B5EF4-FFF2-40B4-BE49-F238E27FC236}">
                    <a16:creationId xmlns:a16="http://schemas.microsoft.com/office/drawing/2014/main" id="{FB81C3D9-FBC8-AF86-E823-337C3186E39A}"/>
                  </a:ext>
                </a:extLst>
              </p:cNvPr>
              <p:cNvSpPr txBox="1"/>
              <p:nvPr/>
            </p:nvSpPr>
            <p:spPr>
              <a:xfrm>
                <a:off x="3883999" y="4356950"/>
                <a:ext cx="461665" cy="281487"/>
              </a:xfrm>
              <a:prstGeom prst="rect">
                <a:avLst/>
              </a:prstGeom>
              <a:noFill/>
            </p:spPr>
            <p:txBody>
              <a:bodyPr vert="eaVert" wrap="none" rtlCol="0">
                <a:spAutoFit/>
              </a:bodyPr>
              <a:lstStyle/>
              <a:p>
                <a:r>
                  <a:rPr lang="en-US" dirty="0"/>
                  <a:t>…</a:t>
                </a:r>
              </a:p>
            </p:txBody>
          </p:sp>
        </p:grpSp>
      </p:grpSp>
      <p:sp>
        <p:nvSpPr>
          <p:cNvPr id="10" name="TextBox 9">
            <a:extLst>
              <a:ext uri="{FF2B5EF4-FFF2-40B4-BE49-F238E27FC236}">
                <a16:creationId xmlns:a16="http://schemas.microsoft.com/office/drawing/2014/main" id="{2E123637-2056-6906-DFC5-354906DC7120}"/>
              </a:ext>
            </a:extLst>
          </p:cNvPr>
          <p:cNvSpPr txBox="1"/>
          <p:nvPr/>
        </p:nvSpPr>
        <p:spPr>
          <a:xfrm rot="16200000">
            <a:off x="-405782" y="4941325"/>
            <a:ext cx="1566249" cy="553998"/>
          </a:xfrm>
          <a:prstGeom prst="rect">
            <a:avLst/>
          </a:prstGeom>
          <a:noFill/>
        </p:spPr>
        <p:txBody>
          <a:bodyPr wrap="square" rtlCol="0">
            <a:spAutoFit/>
          </a:bodyPr>
          <a:lstStyle/>
          <a:p>
            <a:r>
              <a:rPr lang="en-US" sz="1500" dirty="0"/>
              <a:t>Variable categories</a:t>
            </a:r>
          </a:p>
        </p:txBody>
      </p:sp>
      <p:cxnSp>
        <p:nvCxnSpPr>
          <p:cNvPr id="12" name="Straight Arrow Connector 11">
            <a:extLst>
              <a:ext uri="{FF2B5EF4-FFF2-40B4-BE49-F238E27FC236}">
                <a16:creationId xmlns:a16="http://schemas.microsoft.com/office/drawing/2014/main" id="{1692E368-D94A-F4C6-B8BD-FD9DB8346C56}"/>
              </a:ext>
            </a:extLst>
          </p:cNvPr>
          <p:cNvCxnSpPr>
            <a:cxnSpLocks/>
          </p:cNvCxnSpPr>
          <p:nvPr/>
        </p:nvCxnSpPr>
        <p:spPr>
          <a:xfrm>
            <a:off x="613448" y="5642439"/>
            <a:ext cx="482145" cy="31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V="1">
            <a:off x="613448" y="4193080"/>
            <a:ext cx="482145" cy="1313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6F1004A-C23B-BA7F-80EC-A91CAA71DA51}"/>
              </a:ext>
            </a:extLst>
          </p:cNvPr>
          <p:cNvCxnSpPr>
            <a:cxnSpLocks/>
          </p:cNvCxnSpPr>
          <p:nvPr/>
        </p:nvCxnSpPr>
        <p:spPr>
          <a:xfrm flipH="1" flipV="1">
            <a:off x="5410154" y="3561836"/>
            <a:ext cx="1068309" cy="214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C7349EC-DF8E-133D-0C74-54B2728FC386}"/>
              </a:ext>
            </a:extLst>
          </p:cNvPr>
          <p:cNvCxnSpPr>
            <a:cxnSpLocks/>
          </p:cNvCxnSpPr>
          <p:nvPr/>
        </p:nvCxnSpPr>
        <p:spPr>
          <a:xfrm flipH="1" flipV="1">
            <a:off x="5410154" y="3958680"/>
            <a:ext cx="1068309" cy="23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F566F56-B5C7-11AE-A978-0357967FB784}"/>
              </a:ext>
            </a:extLst>
          </p:cNvPr>
          <p:cNvSpPr txBox="1"/>
          <p:nvPr/>
        </p:nvSpPr>
        <p:spPr>
          <a:xfrm>
            <a:off x="6227984" y="2951912"/>
            <a:ext cx="5573642" cy="553998"/>
          </a:xfrm>
          <a:prstGeom prst="rect">
            <a:avLst/>
          </a:prstGeom>
          <a:noFill/>
        </p:spPr>
        <p:txBody>
          <a:bodyPr wrap="square" rtlCol="0">
            <a:spAutoFit/>
          </a:bodyPr>
          <a:lstStyle/>
          <a:p>
            <a:r>
              <a:rPr lang="en-US" sz="1500" dirty="0"/>
              <a:t>Variables are defined in ExperimentVariables.py </a:t>
            </a:r>
            <a:r>
              <a:rPr lang="en-US" sz="1500" dirty="0" err="1"/>
              <a:t>vars_list</a:t>
            </a:r>
            <a:r>
              <a:rPr lang="en-US" sz="1500" dirty="0"/>
              <a:t>, so this. This is where you would add new variables.</a:t>
            </a:r>
          </a:p>
        </p:txBody>
      </p:sp>
      <p:sp>
        <p:nvSpPr>
          <p:cNvPr id="26" name="TextBox 25">
            <a:extLst>
              <a:ext uri="{FF2B5EF4-FFF2-40B4-BE49-F238E27FC236}">
                <a16:creationId xmlns:a16="http://schemas.microsoft.com/office/drawing/2014/main" id="{0ECDEF78-3A64-6653-7460-51FE12AC1552}"/>
              </a:ext>
            </a:extLst>
          </p:cNvPr>
          <p:cNvSpPr txBox="1"/>
          <p:nvPr/>
        </p:nvSpPr>
        <p:spPr>
          <a:xfrm>
            <a:off x="6227984" y="5448834"/>
            <a:ext cx="569040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t>The </a:t>
            </a:r>
            <a:r>
              <a:rPr lang="en-US" sz="1500" u="sng" dirty="0"/>
              <a:t>default value (red box) is only used the very first time you hit refresh all variables to show your new variable</a:t>
            </a:r>
            <a:r>
              <a:rPr lang="en-US" sz="1500" dirty="0"/>
              <a:t>. After that, the code loads the value from the persistent dataset.</a:t>
            </a:r>
          </a:p>
        </p:txBody>
      </p:sp>
      <p:sp>
        <p:nvSpPr>
          <p:cNvPr id="28" name="Rectangle 27">
            <a:extLst>
              <a:ext uri="{FF2B5EF4-FFF2-40B4-BE49-F238E27FC236}">
                <a16:creationId xmlns:a16="http://schemas.microsoft.com/office/drawing/2014/main" id="{FABAAB01-347F-44CC-B827-56B2E0FE38A6}"/>
              </a:ext>
            </a:extLst>
          </p:cNvPr>
          <p:cNvSpPr/>
          <p:nvPr/>
        </p:nvSpPr>
        <p:spPr>
          <a:xfrm>
            <a:off x="7749765" y="3663004"/>
            <a:ext cx="199177" cy="2143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018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F1BCC6797B23458842BBFBB2DB6FA4" ma:contentTypeVersion="10" ma:contentTypeDescription="Create a new document." ma:contentTypeScope="" ma:versionID="53a9866d55b8ddb801c5b4d06f9b625f">
  <xsd:schema xmlns:xsd="http://www.w3.org/2001/XMLSchema" xmlns:xs="http://www.w3.org/2001/XMLSchema" xmlns:p="http://schemas.microsoft.com/office/2006/metadata/properties" xmlns:ns3="3e0ec5e0-e471-4236-9525-a3660ef58841" xmlns:ns4="55648bfc-1726-40d5-991c-1d13829b89f6" targetNamespace="http://schemas.microsoft.com/office/2006/metadata/properties" ma:root="true" ma:fieldsID="583dac5ed80eaab03486069f71587d48" ns3:_="" ns4:_="">
    <xsd:import namespace="3e0ec5e0-e471-4236-9525-a3660ef58841"/>
    <xsd:import namespace="55648bfc-1726-40d5-991c-1d13829b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ec5e0-e471-4236-9525-a3660ef588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648bfc-1726-40d5-991c-1d13829b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e0ec5e0-e471-4236-9525-a3660ef5884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6E0D01-B839-4820-86D9-178AA03D33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0ec5e0-e471-4236-9525-a3660ef58841"/>
    <ds:schemaRef ds:uri="55648bfc-1726-40d5-991c-1d13829b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B7B346-0351-4DF9-8D53-E11704513AA7}">
  <ds:schemaRefs>
    <ds:schemaRef ds:uri="3e0ec5e0-e471-4236-9525-a3660ef58841"/>
    <ds:schemaRef ds:uri="55648bfc-1726-40d5-991c-1d13829b89f6"/>
    <ds:schemaRef ds:uri="http://purl.org/dc/elements/1.1/"/>
    <ds:schemaRef ds:uri="http://schemas.microsoft.com/office/2006/metadata/properties"/>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B83092-B5A8-485B-8CEC-93A44EE3AC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34901</TotalTime>
  <Words>7129</Words>
  <Application>Microsoft Office PowerPoint</Application>
  <PresentationFormat>Widescreen</PresentationFormat>
  <Paragraphs>333</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Aptos</vt:lpstr>
      <vt:lpstr>Aptos Display</vt:lpstr>
      <vt:lpstr>Arial</vt:lpstr>
      <vt:lpstr>Wingdings</vt:lpstr>
      <vt:lpstr>Office Theme</vt:lpstr>
      <vt:lpstr>Running ARTIQ experiments in the QPAL Network Lab</vt:lpstr>
      <vt:lpstr>Last update</vt:lpstr>
      <vt:lpstr>Outline</vt:lpstr>
      <vt:lpstr>Overview</vt:lpstr>
      <vt:lpstr>A brief look at the ARTIQ Dashboard</vt:lpstr>
      <vt:lpstr>A brief look at the ARTIQ Dashboard</vt:lpstr>
      <vt:lpstr>The code repository</vt:lpstr>
      <vt:lpstr>The backbone of qn_artiq_routines</vt:lpstr>
      <vt:lpstr>ExperimentVariables.py</vt:lpstr>
      <vt:lpstr>ExperimentVariables.py</vt:lpstr>
      <vt:lpstr>ExperimentVariables.py</vt:lpstr>
      <vt:lpstr>DeviceAliases.py</vt:lpstr>
      <vt:lpstr>BaseExperiment.py</vt:lpstr>
      <vt:lpstr>experiment_functions.py</vt:lpstr>
      <vt:lpstr>experiment_functions.py</vt:lpstr>
      <vt:lpstr>GeneralVariableScan.py</vt:lpstr>
      <vt:lpstr>GeneralVariableScan.py</vt:lpstr>
      <vt:lpstr>GeneralVariableScan.py</vt:lpstr>
      <vt:lpstr>GeneralVariableScan.py</vt:lpstr>
      <vt:lpstr>GeneralVariableScan.py</vt:lpstr>
      <vt:lpstr>GeneralVariableOptimizer.py</vt:lpstr>
      <vt:lpstr>GeneralVariableOptimizer.py</vt:lpstr>
      <vt:lpstr>ExperimentCycler.py</vt:lpstr>
      <vt:lpstr>aom_feedback.py</vt:lpstr>
      <vt:lpstr>aom_feedback.py</vt:lpstr>
      <vt:lpstr>aom_feedback.py (pre June 2024)</vt:lpstr>
      <vt:lpstr>aom_feedback.py (pre June 2024)</vt:lpstr>
      <vt:lpstr>aom_feedback.py</vt:lpstr>
      <vt:lpstr>aom_feedback.py</vt:lpstr>
      <vt:lpstr>aom_feedback.py</vt:lpstr>
      <vt:lpstr>Applets</vt:lpstr>
      <vt:lpstr>Launching applets</vt:lpstr>
      <vt:lpstr>plot_MOT_powers and bar_plot_MOT_powers</vt:lpstr>
      <vt:lpstr>plot_retention_and_loading</vt:lpstr>
      <vt:lpstr>plot_hist_autosize</vt:lpstr>
      <vt:lpstr>plot_optimizer_variables</vt:lpstr>
      <vt:lpstr>Progress bar</vt:lpstr>
      <vt:lpstr>plot_xy_multichannel.py</vt:lpstr>
      <vt:lpstr>Tutorials for select common tasks</vt:lpstr>
      <vt:lpstr>Finding a MOT </vt:lpstr>
      <vt:lpstr>Finding single atoms</vt:lpstr>
      <vt:lpstr>Optimizing atom loading (steady state MOT)</vt:lpstr>
      <vt:lpstr>Optimizing atom loading (steady state MOT)</vt:lpstr>
      <vt:lpstr>Data analysis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ARTIQ experiments in the QPAL Network Lab</dc:title>
  <dc:creator>PRESTON R HUFT</dc:creator>
  <cp:lastModifiedBy>PRESTON R HUFT</cp:lastModifiedBy>
  <cp:revision>11</cp:revision>
  <dcterms:created xsi:type="dcterms:W3CDTF">2024-04-18T16:48:16Z</dcterms:created>
  <dcterms:modified xsi:type="dcterms:W3CDTF">2024-06-17T16:22:12Z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0x010100C1F1BCC6797B23458842BBFBB2DB6FA4</vt:lpwstr>
  </property>
</Properties>
</file>